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tiff" ContentType="image/tif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72"/>
  </p:notesMasterIdLst>
  <p:handoutMasterIdLst>
    <p:handoutMasterId r:id="rId73"/>
  </p:handoutMasterIdLst>
  <p:sldIdLst>
    <p:sldId id="259" r:id="rId2"/>
    <p:sldId id="385" r:id="rId3"/>
    <p:sldId id="387" r:id="rId4"/>
    <p:sldId id="388" r:id="rId5"/>
    <p:sldId id="389" r:id="rId6"/>
    <p:sldId id="390" r:id="rId7"/>
    <p:sldId id="391" r:id="rId8"/>
    <p:sldId id="392" r:id="rId9"/>
    <p:sldId id="393" r:id="rId10"/>
    <p:sldId id="394" r:id="rId11"/>
    <p:sldId id="395" r:id="rId12"/>
    <p:sldId id="396" r:id="rId13"/>
    <p:sldId id="397" r:id="rId14"/>
    <p:sldId id="398" r:id="rId15"/>
    <p:sldId id="399" r:id="rId16"/>
    <p:sldId id="400" r:id="rId17"/>
    <p:sldId id="401" r:id="rId18"/>
    <p:sldId id="402" r:id="rId19"/>
    <p:sldId id="403" r:id="rId20"/>
    <p:sldId id="404" r:id="rId21"/>
    <p:sldId id="406" r:id="rId22"/>
    <p:sldId id="407" r:id="rId23"/>
    <p:sldId id="408" r:id="rId24"/>
    <p:sldId id="409" r:id="rId25"/>
    <p:sldId id="410" r:id="rId26"/>
    <p:sldId id="411" r:id="rId27"/>
    <p:sldId id="413" r:id="rId28"/>
    <p:sldId id="414" r:id="rId29"/>
    <p:sldId id="415" r:id="rId30"/>
    <p:sldId id="416" r:id="rId31"/>
    <p:sldId id="417" r:id="rId32"/>
    <p:sldId id="418" r:id="rId33"/>
    <p:sldId id="419" r:id="rId34"/>
    <p:sldId id="420" r:id="rId35"/>
    <p:sldId id="421" r:id="rId36"/>
    <p:sldId id="422" r:id="rId37"/>
    <p:sldId id="423" r:id="rId38"/>
    <p:sldId id="424" r:id="rId39"/>
    <p:sldId id="428" r:id="rId40"/>
    <p:sldId id="425" r:id="rId41"/>
    <p:sldId id="426" r:id="rId42"/>
    <p:sldId id="427" r:id="rId43"/>
    <p:sldId id="431" r:id="rId44"/>
    <p:sldId id="432" r:id="rId45"/>
    <p:sldId id="433" r:id="rId46"/>
    <p:sldId id="434" r:id="rId47"/>
    <p:sldId id="435" r:id="rId48"/>
    <p:sldId id="439" r:id="rId49"/>
    <p:sldId id="436" r:id="rId50"/>
    <p:sldId id="440" r:id="rId51"/>
    <p:sldId id="437" r:id="rId52"/>
    <p:sldId id="438" r:id="rId53"/>
    <p:sldId id="441" r:id="rId54"/>
    <p:sldId id="442" r:id="rId55"/>
    <p:sldId id="443" r:id="rId56"/>
    <p:sldId id="444" r:id="rId57"/>
    <p:sldId id="445" r:id="rId58"/>
    <p:sldId id="446" r:id="rId59"/>
    <p:sldId id="447" r:id="rId60"/>
    <p:sldId id="448" r:id="rId61"/>
    <p:sldId id="449" r:id="rId62"/>
    <p:sldId id="450" r:id="rId63"/>
    <p:sldId id="451" r:id="rId64"/>
    <p:sldId id="452" r:id="rId65"/>
    <p:sldId id="453" r:id="rId66"/>
    <p:sldId id="456" r:id="rId67"/>
    <p:sldId id="454" r:id="rId68"/>
    <p:sldId id="455" r:id="rId69"/>
    <p:sldId id="457" r:id="rId70"/>
    <p:sldId id="352" r:id="rId71"/>
  </p:sldIdLst>
  <p:sldSz cx="10691813" cy="7559675"/>
  <p:notesSz cx="7104063" cy="10234613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2268" kern="1200">
        <a:solidFill>
          <a:schemeClr val="tx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1pPr>
    <a:lvl2pPr marL="431963" algn="l" rtl="0" eaLnBrk="0" fontAlgn="base" hangingPunct="0">
      <a:spcBef>
        <a:spcPct val="0"/>
      </a:spcBef>
      <a:spcAft>
        <a:spcPct val="0"/>
      </a:spcAft>
      <a:defRPr sz="2268" kern="1200">
        <a:solidFill>
          <a:schemeClr val="tx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2pPr>
    <a:lvl3pPr marL="863925" algn="l" rtl="0" eaLnBrk="0" fontAlgn="base" hangingPunct="0">
      <a:spcBef>
        <a:spcPct val="0"/>
      </a:spcBef>
      <a:spcAft>
        <a:spcPct val="0"/>
      </a:spcAft>
      <a:defRPr sz="2268" kern="1200">
        <a:solidFill>
          <a:schemeClr val="tx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3pPr>
    <a:lvl4pPr marL="1295888" algn="l" rtl="0" eaLnBrk="0" fontAlgn="base" hangingPunct="0">
      <a:spcBef>
        <a:spcPct val="0"/>
      </a:spcBef>
      <a:spcAft>
        <a:spcPct val="0"/>
      </a:spcAft>
      <a:defRPr sz="2268" kern="1200">
        <a:solidFill>
          <a:schemeClr val="tx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4pPr>
    <a:lvl5pPr marL="1727850" algn="l" rtl="0" eaLnBrk="0" fontAlgn="base" hangingPunct="0">
      <a:spcBef>
        <a:spcPct val="0"/>
      </a:spcBef>
      <a:spcAft>
        <a:spcPct val="0"/>
      </a:spcAft>
      <a:defRPr sz="2268" kern="1200">
        <a:solidFill>
          <a:schemeClr val="tx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5pPr>
    <a:lvl6pPr marL="2159813" algn="l" defTabSz="863925" rtl="0" eaLnBrk="1" latinLnBrk="0" hangingPunct="1">
      <a:defRPr sz="2268" kern="1200">
        <a:solidFill>
          <a:schemeClr val="tx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6pPr>
    <a:lvl7pPr marL="2591775" algn="l" defTabSz="863925" rtl="0" eaLnBrk="1" latinLnBrk="0" hangingPunct="1">
      <a:defRPr sz="2268" kern="1200">
        <a:solidFill>
          <a:schemeClr val="tx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7pPr>
    <a:lvl8pPr marL="3023738" algn="l" defTabSz="863925" rtl="0" eaLnBrk="1" latinLnBrk="0" hangingPunct="1">
      <a:defRPr sz="2268" kern="1200">
        <a:solidFill>
          <a:schemeClr val="tx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8pPr>
    <a:lvl9pPr marL="3455700" algn="l" defTabSz="863925" rtl="0" eaLnBrk="1" latinLnBrk="0" hangingPunct="1">
      <a:defRPr sz="2268" kern="1200">
        <a:solidFill>
          <a:schemeClr val="tx1"/>
        </a:solidFill>
        <a:latin typeface="Times New Roman" panose="02020603050405020304" pitchFamily="18" charset="0"/>
        <a:ea typeface="Arial Unicode MS" panose="020B0604020202020204" pitchFamily="34" charset="-128"/>
        <a:cs typeface="Arial Unicode MS" panose="020B0604020202020204" pitchFamily="34" charset="-128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156" userDrawn="1">
          <p15:clr>
            <a:srgbClr val="A4A3A4"/>
          </p15:clr>
        </p15:guide>
        <p15:guide id="2" pos="64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A9BB5"/>
    <a:srgbClr val="69AAC8"/>
    <a:srgbClr val="FF5050"/>
    <a:srgbClr val="FF9933"/>
    <a:srgbClr val="75C5F0"/>
    <a:srgbClr val="8E84B7"/>
    <a:srgbClr val="CC99FF"/>
    <a:srgbClr val="0066CC"/>
    <a:srgbClr val="99CCFF"/>
    <a:srgbClr val="8DC1D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137" autoAdjust="0"/>
    <p:restoredTop sz="96477" autoAdjust="0"/>
  </p:normalViewPr>
  <p:slideViewPr>
    <p:cSldViewPr snapToObjects="1">
      <p:cViewPr varScale="1">
        <p:scale>
          <a:sx n="98" d="100"/>
          <a:sy n="98" d="100"/>
        </p:scale>
        <p:origin x="-1332" y="-102"/>
      </p:cViewPr>
      <p:guideLst>
        <p:guide orient="horz" pos="1156"/>
        <p:guide pos="646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76" d="100"/>
          <a:sy n="76" d="100"/>
        </p:scale>
        <p:origin x="-3252" y="-84"/>
      </p:cViewPr>
      <p:guideLst>
        <p:guide orient="horz" pos="3223"/>
        <p:guide pos="223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7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080228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79" tIns="47339" rIns="94679" bIns="4733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3836" y="1"/>
            <a:ext cx="3080227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79" tIns="47339" rIns="94679" bIns="4733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721851"/>
            <a:ext cx="3080228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79" tIns="47339" rIns="94679" bIns="4733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1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3836" y="9721851"/>
            <a:ext cx="3080227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79" tIns="47339" rIns="94679" bIns="4733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821419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080228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79" tIns="47339" rIns="94679" bIns="47339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3836" y="1"/>
            <a:ext cx="3080227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79" tIns="47339" rIns="94679" bIns="4733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38200" y="768350"/>
            <a:ext cx="5427663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8375" y="4860925"/>
            <a:ext cx="5207316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79" tIns="47339" rIns="94679" bIns="4733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721851"/>
            <a:ext cx="3080228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79" tIns="47339" rIns="94679" bIns="47339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1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3836" y="9721851"/>
            <a:ext cx="3080227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4679" tIns="47339" rIns="94679" bIns="4733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100" smtClean="0"/>
            </a:lvl1pPr>
          </a:lstStyle>
          <a:p>
            <a:pPr>
              <a:defRPr/>
            </a:pPr>
            <a:fld id="{00DA3E0A-FF46-4838-B0F4-DDA122644CC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2850719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34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31963" algn="l" rtl="0" eaLnBrk="0" fontAlgn="base" hangingPunct="0">
      <a:spcBef>
        <a:spcPct val="30000"/>
      </a:spcBef>
      <a:spcAft>
        <a:spcPct val="0"/>
      </a:spcAft>
      <a:defRPr sz="1134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863925" algn="l" rtl="0" eaLnBrk="0" fontAlgn="base" hangingPunct="0">
      <a:spcBef>
        <a:spcPct val="30000"/>
      </a:spcBef>
      <a:spcAft>
        <a:spcPct val="0"/>
      </a:spcAft>
      <a:defRPr sz="1134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295888" algn="l" rtl="0" eaLnBrk="0" fontAlgn="base" hangingPunct="0">
      <a:spcBef>
        <a:spcPct val="30000"/>
      </a:spcBef>
      <a:spcAft>
        <a:spcPct val="0"/>
      </a:spcAft>
      <a:defRPr sz="1134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727850" algn="l" rtl="0" eaLnBrk="0" fontAlgn="base" hangingPunct="0">
      <a:spcBef>
        <a:spcPct val="30000"/>
      </a:spcBef>
      <a:spcAft>
        <a:spcPct val="0"/>
      </a:spcAft>
      <a:defRPr sz="1134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159813" algn="l" defTabSz="863925" rtl="0" eaLnBrk="1" latinLnBrk="0" hangingPunct="1">
      <a:defRPr sz="1134" kern="1200">
        <a:solidFill>
          <a:schemeClr val="tx1"/>
        </a:solidFill>
        <a:latin typeface="+mn-lt"/>
        <a:ea typeface="+mn-ea"/>
        <a:cs typeface="+mn-cs"/>
      </a:defRPr>
    </a:lvl6pPr>
    <a:lvl7pPr marL="2591775" algn="l" defTabSz="863925" rtl="0" eaLnBrk="1" latinLnBrk="0" hangingPunct="1">
      <a:defRPr sz="1134" kern="1200">
        <a:solidFill>
          <a:schemeClr val="tx1"/>
        </a:solidFill>
        <a:latin typeface="+mn-lt"/>
        <a:ea typeface="+mn-ea"/>
        <a:cs typeface="+mn-cs"/>
      </a:defRPr>
    </a:lvl7pPr>
    <a:lvl8pPr marL="3023738" algn="l" defTabSz="863925" rtl="0" eaLnBrk="1" latinLnBrk="0" hangingPunct="1">
      <a:defRPr sz="1134" kern="1200">
        <a:solidFill>
          <a:schemeClr val="tx1"/>
        </a:solidFill>
        <a:latin typeface="+mn-lt"/>
        <a:ea typeface="+mn-ea"/>
        <a:cs typeface="+mn-cs"/>
      </a:defRPr>
    </a:lvl8pPr>
    <a:lvl9pPr marL="3455700" algn="l" defTabSz="863925" rtl="0" eaLnBrk="1" latinLnBrk="0" hangingPunct="1">
      <a:defRPr sz="113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" y="-465"/>
            <a:ext cx="10691155" cy="7560140"/>
          </a:xfrm>
          <a:prstGeom prst="rect">
            <a:avLst/>
          </a:prstGeom>
        </p:spPr>
      </p:pic>
      <p:sp>
        <p:nvSpPr>
          <p:cNvPr id="5" name="Rectangle 1029"/>
          <p:cNvSpPr>
            <a:spLocks noChangeArrowheads="1"/>
          </p:cNvSpPr>
          <p:nvPr userDrawn="1"/>
        </p:nvSpPr>
        <p:spPr bwMode="auto">
          <a:xfrm>
            <a:off x="233338" y="7164213"/>
            <a:ext cx="1296144" cy="3119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ctr"/>
          <a:lstStyle>
            <a:lvl1pPr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855663" indent="-328613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317625" indent="-263525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843088" indent="-261938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370138" indent="-263525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8273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32845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7417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41989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l" eaLnBrk="1">
              <a:lnSpc>
                <a:spcPct val="89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fr-FR" sz="1100" b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itchFamily="34" charset="0"/>
              </a:rPr>
              <a:t>17 novembre 2016</a:t>
            </a:r>
            <a:endParaRPr lang="en-GB" sz="1100" b="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Calibri" pitchFamily="34" charset="0"/>
            </a:endParaRPr>
          </a:p>
        </p:txBody>
      </p:sp>
      <p:sp>
        <p:nvSpPr>
          <p:cNvPr id="8" name="Rectangle 1029"/>
          <p:cNvSpPr>
            <a:spLocks noChangeArrowheads="1"/>
          </p:cNvSpPr>
          <p:nvPr userDrawn="1"/>
        </p:nvSpPr>
        <p:spPr bwMode="auto">
          <a:xfrm>
            <a:off x="3041650" y="7164214"/>
            <a:ext cx="4320480" cy="29577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ctr"/>
          <a:lstStyle>
            <a:lvl1pPr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855663" indent="-328613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317625" indent="-263525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843088" indent="-261938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370138" indent="-263525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8273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32845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7417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41989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 eaLnBrk="1">
              <a:lnSpc>
                <a:spcPct val="89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fr-FR" sz="1100" b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itchFamily="34" charset="0"/>
              </a:rPr>
              <a:t>ADEME /</a:t>
            </a:r>
            <a:r>
              <a:rPr lang="fr-FR" sz="1100" b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itchFamily="34" charset="0"/>
              </a:rPr>
              <a:t> Valise pédagogique</a:t>
            </a:r>
            <a:endParaRPr lang="en-GB" sz="1100" b="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3500889"/>
      </p:ext>
    </p:extLst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2225309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14909342"/>
      </p:ext>
    </p:extLst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783925"/>
            <a:ext cx="10691813" cy="775750"/>
          </a:xfrm>
          <a:prstGeom prst="rect">
            <a:avLst/>
          </a:prstGeom>
        </p:spPr>
      </p:pic>
      <p:sp>
        <p:nvSpPr>
          <p:cNvPr id="818181" name="Rectangle 1029"/>
          <p:cNvSpPr>
            <a:spLocks noChangeArrowheads="1"/>
          </p:cNvSpPr>
          <p:nvPr userDrawn="1"/>
        </p:nvSpPr>
        <p:spPr bwMode="auto">
          <a:xfrm>
            <a:off x="10329237" y="7247688"/>
            <a:ext cx="445492" cy="3119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ctr"/>
          <a:lstStyle>
            <a:lvl1pPr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855663" indent="-328613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317625" indent="-263525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843088" indent="-261938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370138" indent="-263525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8273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32845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7417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41989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 eaLnBrk="1">
              <a:lnSpc>
                <a:spcPct val="89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fld id="{FF3AB183-A386-4BE8-86C1-719E98E25F60}" type="slidenum">
              <a:rPr lang="en-GB" sz="1300" b="1" smtClean="0">
                <a:solidFill>
                  <a:srgbClr val="69AAC8"/>
                </a:solidFill>
                <a:effectLst/>
                <a:latin typeface="+mj-lt"/>
              </a:rPr>
              <a:pPr algn="ctr" eaLnBrk="1">
                <a:lnSpc>
                  <a:spcPct val="89000"/>
                </a:lnSpc>
                <a:buClr>
                  <a:srgbClr val="000000"/>
                </a:buClr>
                <a:buSzPct val="45000"/>
                <a:buFont typeface="Wingdings" panose="05000000000000000000" pitchFamily="2" charset="2"/>
                <a:buNone/>
                <a:defRPr/>
              </a:pPr>
              <a:t>‹N°›</a:t>
            </a:fld>
            <a:endParaRPr lang="en-GB" sz="1300" b="1" dirty="0" smtClean="0">
              <a:solidFill>
                <a:srgbClr val="69AAC8"/>
              </a:solidFill>
              <a:effectLst/>
              <a:latin typeface="+mj-lt"/>
            </a:endParaRPr>
          </a:p>
        </p:txBody>
      </p:sp>
      <p:sp>
        <p:nvSpPr>
          <p:cNvPr id="1030" name="Line 1034"/>
          <p:cNvSpPr>
            <a:spLocks noChangeShapeType="1"/>
          </p:cNvSpPr>
          <p:nvPr userDrawn="1"/>
        </p:nvSpPr>
        <p:spPr bwMode="auto">
          <a:xfrm flipH="1">
            <a:off x="190497" y="7475679"/>
            <a:ext cx="41999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/>
          <a:lstStyle/>
          <a:p>
            <a:endParaRPr lang="fr-FR" sz="2000">
              <a:solidFill>
                <a:schemeClr val="tx1">
                  <a:lumMod val="50000"/>
                  <a:lumOff val="50000"/>
                </a:schemeClr>
              </a:solidFill>
              <a:effectLst/>
              <a:latin typeface="DaxOT-Regular" panose="02000506060000020004" pitchFamily="50" charset="0"/>
            </a:endParaRPr>
          </a:p>
        </p:txBody>
      </p:sp>
      <p:sp>
        <p:nvSpPr>
          <p:cNvPr id="14" name="Rectangle 1029"/>
          <p:cNvSpPr>
            <a:spLocks noChangeArrowheads="1"/>
          </p:cNvSpPr>
          <p:nvPr userDrawn="1"/>
        </p:nvSpPr>
        <p:spPr bwMode="auto">
          <a:xfrm>
            <a:off x="233338" y="7164213"/>
            <a:ext cx="1296144" cy="3119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ctr"/>
          <a:lstStyle>
            <a:lvl1pPr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855663" indent="-328613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317625" indent="-263525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843088" indent="-261938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370138" indent="-263525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8273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32845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7417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41989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l" eaLnBrk="1">
              <a:lnSpc>
                <a:spcPct val="89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fr-FR" sz="1100" b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itchFamily="34" charset="0"/>
              </a:rPr>
              <a:t>17 novembre 2016</a:t>
            </a:r>
            <a:endParaRPr lang="en-GB" sz="1100" b="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Calibri" pitchFamily="34" charset="0"/>
            </a:endParaRPr>
          </a:p>
        </p:txBody>
      </p:sp>
      <p:sp>
        <p:nvSpPr>
          <p:cNvPr id="7" name="Rectangle 1029"/>
          <p:cNvSpPr>
            <a:spLocks noChangeArrowheads="1"/>
          </p:cNvSpPr>
          <p:nvPr userDrawn="1"/>
        </p:nvSpPr>
        <p:spPr bwMode="auto">
          <a:xfrm>
            <a:off x="3041650" y="7164214"/>
            <a:ext cx="4608512" cy="29577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0" rIns="0" bIns="0" anchor="ctr"/>
          <a:lstStyle>
            <a:lvl1pPr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855663" indent="-328613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317625" indent="-263525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843088" indent="-261938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370138" indent="-263525" defTabSz="10541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8273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32845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7417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4198938" indent="-263525" defTabSz="10541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 eaLnBrk="1">
              <a:lnSpc>
                <a:spcPct val="89000"/>
              </a:lnSpc>
              <a:buClr>
                <a:srgbClr val="000000"/>
              </a:buClr>
              <a:buSzPct val="45000"/>
              <a:buFont typeface="Wingdings" panose="05000000000000000000" pitchFamily="2" charset="2"/>
              <a:buNone/>
              <a:defRPr/>
            </a:pPr>
            <a:r>
              <a:rPr lang="fr-FR" sz="1100" b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itchFamily="34" charset="0"/>
              </a:rPr>
              <a:t>ADEME /</a:t>
            </a:r>
            <a:r>
              <a:rPr lang="fr-FR" sz="1100" b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itchFamily="34" charset="0"/>
              </a:rPr>
              <a:t> Valise pédagogique : </a:t>
            </a:r>
            <a:r>
              <a:rPr lang="fr-FR" sz="1100" b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itchFamily="34" charset="0"/>
              </a:rPr>
              <a:t>La ventilation mécanique dans les </a:t>
            </a:r>
            <a:r>
              <a:rPr lang="fr-FR" sz="1100" b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Calibri" pitchFamily="34" charset="0"/>
              </a:rPr>
              <a:t>logements</a:t>
            </a:r>
            <a:endParaRPr lang="en-GB" sz="1100" b="0" dirty="0" smtClean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Calibri" pitchFamily="34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000" y="179998"/>
            <a:ext cx="10296000" cy="7254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13" r:id="rId2"/>
    <p:sldLayoutId id="2147483818" r:id="rId3"/>
  </p:sldLayoutIdLst>
  <p:transition spd="slow" advClick="0"/>
  <p:timing>
    <p:tnLst>
      <p:par>
        <p:cTn id="1" dur="indefinite" restart="never" nodeType="tmRoot"/>
      </p:par>
    </p:tnLst>
  </p:timing>
  <p:txStyles>
    <p:titleStyle>
      <a:lvl1pPr algn="r" defTabSz="995914" rtl="0" eaLnBrk="0" fontAlgn="base" hangingPunct="0">
        <a:spcBef>
          <a:spcPct val="0"/>
        </a:spcBef>
        <a:spcAft>
          <a:spcPct val="0"/>
        </a:spcAft>
        <a:defRPr sz="3496" b="1">
          <a:solidFill>
            <a:schemeClr val="bg2"/>
          </a:solidFill>
          <a:latin typeface="+mj-lt"/>
          <a:ea typeface="+mj-ea"/>
          <a:cs typeface="+mj-cs"/>
        </a:defRPr>
      </a:lvl1pPr>
      <a:lvl2pPr algn="r" defTabSz="995914" rtl="0" eaLnBrk="0" fontAlgn="base" hangingPunct="0">
        <a:spcBef>
          <a:spcPct val="0"/>
        </a:spcBef>
        <a:spcAft>
          <a:spcPct val="0"/>
        </a:spcAft>
        <a:defRPr sz="3496" b="1">
          <a:solidFill>
            <a:schemeClr val="bg2"/>
          </a:solidFill>
          <a:latin typeface="Arial Narrow" pitchFamily="34" charset="0"/>
          <a:ea typeface="Arial Unicode MS" pitchFamily="34" charset="-128"/>
          <a:cs typeface="Arial Unicode MS" pitchFamily="34" charset="-128"/>
        </a:defRPr>
      </a:lvl2pPr>
      <a:lvl3pPr algn="r" defTabSz="995914" rtl="0" eaLnBrk="0" fontAlgn="base" hangingPunct="0">
        <a:spcBef>
          <a:spcPct val="0"/>
        </a:spcBef>
        <a:spcAft>
          <a:spcPct val="0"/>
        </a:spcAft>
        <a:defRPr sz="3496" b="1">
          <a:solidFill>
            <a:schemeClr val="bg2"/>
          </a:solidFill>
          <a:latin typeface="Arial Narrow" pitchFamily="34" charset="0"/>
          <a:ea typeface="Arial Unicode MS" pitchFamily="34" charset="-128"/>
          <a:cs typeface="Arial Unicode MS" pitchFamily="34" charset="-128"/>
        </a:defRPr>
      </a:lvl3pPr>
      <a:lvl4pPr algn="r" defTabSz="995914" rtl="0" eaLnBrk="0" fontAlgn="base" hangingPunct="0">
        <a:spcBef>
          <a:spcPct val="0"/>
        </a:spcBef>
        <a:spcAft>
          <a:spcPct val="0"/>
        </a:spcAft>
        <a:defRPr sz="3496" b="1">
          <a:solidFill>
            <a:schemeClr val="bg2"/>
          </a:solidFill>
          <a:latin typeface="Arial Narrow" pitchFamily="34" charset="0"/>
          <a:ea typeface="Arial Unicode MS" pitchFamily="34" charset="-128"/>
          <a:cs typeface="Arial Unicode MS" pitchFamily="34" charset="-128"/>
        </a:defRPr>
      </a:lvl4pPr>
      <a:lvl5pPr algn="r" defTabSz="995914" rtl="0" eaLnBrk="0" fontAlgn="base" hangingPunct="0">
        <a:spcBef>
          <a:spcPct val="0"/>
        </a:spcBef>
        <a:spcAft>
          <a:spcPct val="0"/>
        </a:spcAft>
        <a:defRPr sz="3496" b="1">
          <a:solidFill>
            <a:schemeClr val="bg2"/>
          </a:solidFill>
          <a:latin typeface="Arial Narrow" pitchFamily="34" charset="0"/>
          <a:ea typeface="Arial Unicode MS" pitchFamily="34" charset="-128"/>
          <a:cs typeface="Arial Unicode MS" pitchFamily="34" charset="-128"/>
        </a:defRPr>
      </a:lvl5pPr>
      <a:lvl6pPr marL="431963" algn="r" rtl="0" fontAlgn="base">
        <a:spcBef>
          <a:spcPct val="0"/>
        </a:spcBef>
        <a:spcAft>
          <a:spcPct val="0"/>
        </a:spcAft>
        <a:defRPr sz="3023" b="1">
          <a:solidFill>
            <a:schemeClr val="bg2"/>
          </a:solidFill>
          <a:latin typeface="Arial Narrow" pitchFamily="34" charset="0"/>
          <a:ea typeface="Arial Unicode MS" pitchFamily="34" charset="-128"/>
          <a:cs typeface="Arial Unicode MS" pitchFamily="34" charset="-128"/>
        </a:defRPr>
      </a:lvl6pPr>
      <a:lvl7pPr marL="863925" algn="r" rtl="0" fontAlgn="base">
        <a:spcBef>
          <a:spcPct val="0"/>
        </a:spcBef>
        <a:spcAft>
          <a:spcPct val="0"/>
        </a:spcAft>
        <a:defRPr sz="3023" b="1">
          <a:solidFill>
            <a:schemeClr val="bg2"/>
          </a:solidFill>
          <a:latin typeface="Arial Narrow" pitchFamily="34" charset="0"/>
          <a:ea typeface="Arial Unicode MS" pitchFamily="34" charset="-128"/>
          <a:cs typeface="Arial Unicode MS" pitchFamily="34" charset="-128"/>
        </a:defRPr>
      </a:lvl7pPr>
      <a:lvl8pPr marL="1295888" algn="r" rtl="0" fontAlgn="base">
        <a:spcBef>
          <a:spcPct val="0"/>
        </a:spcBef>
        <a:spcAft>
          <a:spcPct val="0"/>
        </a:spcAft>
        <a:defRPr sz="3023" b="1">
          <a:solidFill>
            <a:schemeClr val="bg2"/>
          </a:solidFill>
          <a:latin typeface="Arial Narrow" pitchFamily="34" charset="0"/>
          <a:ea typeface="Arial Unicode MS" pitchFamily="34" charset="-128"/>
          <a:cs typeface="Arial Unicode MS" pitchFamily="34" charset="-128"/>
        </a:defRPr>
      </a:lvl8pPr>
      <a:lvl9pPr marL="1727850" algn="r" rtl="0" fontAlgn="base">
        <a:spcBef>
          <a:spcPct val="0"/>
        </a:spcBef>
        <a:spcAft>
          <a:spcPct val="0"/>
        </a:spcAft>
        <a:defRPr sz="3023" b="1">
          <a:solidFill>
            <a:schemeClr val="bg2"/>
          </a:solidFill>
          <a:latin typeface="Arial Narrow" pitchFamily="34" charset="0"/>
          <a:ea typeface="Arial Unicode MS" pitchFamily="34" charset="-128"/>
          <a:cs typeface="Arial Unicode MS" pitchFamily="34" charset="-128"/>
        </a:defRPr>
      </a:lvl9pPr>
    </p:titleStyle>
    <p:bodyStyle>
      <a:lvl1pPr marL="373468" indent="-373468" algn="l" defTabSz="995914" rtl="0" eaLnBrk="0" fontAlgn="base" hangingPunct="0">
        <a:spcBef>
          <a:spcPct val="20000"/>
        </a:spcBef>
        <a:spcAft>
          <a:spcPct val="0"/>
        </a:spcAft>
        <a:buClr>
          <a:srgbClr val="91CA1E"/>
        </a:buClr>
        <a:buSzPct val="75000"/>
        <a:buFont typeface="Wingdings" panose="05000000000000000000" pitchFamily="2" charset="2"/>
        <a:buChar char="n"/>
        <a:defRPr sz="2740" b="1">
          <a:solidFill>
            <a:srgbClr val="5F5F5F"/>
          </a:solidFill>
          <a:latin typeface="+mn-lt"/>
          <a:ea typeface="+mn-ea"/>
          <a:cs typeface="+mn-cs"/>
        </a:defRPr>
      </a:lvl1pPr>
      <a:lvl2pPr marL="808430" indent="-310474" algn="l" defTabSz="995914" rtl="0" eaLnBrk="0" fontAlgn="base" hangingPunct="0">
        <a:spcBef>
          <a:spcPct val="20000"/>
        </a:spcBef>
        <a:spcAft>
          <a:spcPct val="0"/>
        </a:spcAft>
        <a:buClr>
          <a:srgbClr val="5F5F5F"/>
        </a:buClr>
        <a:buSzPct val="65000"/>
        <a:buFont typeface="Wingdings" panose="05000000000000000000" pitchFamily="2" charset="2"/>
        <a:buChar char="n"/>
        <a:defRPr sz="2362">
          <a:solidFill>
            <a:srgbClr val="5F5F5F"/>
          </a:solidFill>
          <a:latin typeface="+mn-lt"/>
          <a:ea typeface="+mn-ea"/>
          <a:cs typeface="+mn-cs"/>
        </a:defRPr>
      </a:lvl2pPr>
      <a:lvl3pPr marL="1244892" indent="-248978" algn="l" defTabSz="995914" rtl="0" eaLnBrk="0" fontAlgn="base" hangingPunct="0">
        <a:spcBef>
          <a:spcPct val="20000"/>
        </a:spcBef>
        <a:spcAft>
          <a:spcPct val="0"/>
        </a:spcAft>
        <a:buClr>
          <a:srgbClr val="969696"/>
        </a:buClr>
        <a:buSzPct val="65000"/>
        <a:buFont typeface="Wingdings" panose="05000000000000000000" pitchFamily="2" charset="2"/>
        <a:buChar char="n"/>
        <a:defRPr sz="2173">
          <a:solidFill>
            <a:srgbClr val="5F5F5F"/>
          </a:solidFill>
          <a:latin typeface="+mn-lt"/>
          <a:ea typeface="+mn-ea"/>
          <a:cs typeface="+mn-cs"/>
        </a:defRPr>
      </a:lvl3pPr>
      <a:lvl4pPr marL="1741350" indent="-247479" algn="l" defTabSz="995914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n"/>
        <a:defRPr sz="1984">
          <a:solidFill>
            <a:srgbClr val="5F5F5F"/>
          </a:solidFill>
          <a:latin typeface="+mn-lt"/>
          <a:ea typeface="+mn-ea"/>
          <a:cs typeface="+mn-cs"/>
        </a:defRPr>
      </a:lvl4pPr>
      <a:lvl5pPr marL="2239306" indent="-248978" algn="l" defTabSz="995914" rtl="0" eaLnBrk="0" fontAlgn="base" hangingPunct="0">
        <a:spcBef>
          <a:spcPct val="20000"/>
        </a:spcBef>
        <a:spcAft>
          <a:spcPct val="0"/>
        </a:spcAft>
        <a:buClr>
          <a:srgbClr val="C0C0C0"/>
        </a:buClr>
        <a:buSzPct val="55000"/>
        <a:buFont typeface="Wingdings" panose="05000000000000000000" pitchFamily="2" charset="2"/>
        <a:buChar char="n"/>
        <a:defRPr sz="1606">
          <a:solidFill>
            <a:srgbClr val="5F5F5F"/>
          </a:solidFill>
          <a:latin typeface="+mn-lt"/>
          <a:ea typeface="+mn-ea"/>
          <a:cs typeface="+mn-cs"/>
        </a:defRPr>
      </a:lvl5pPr>
      <a:lvl6pPr marL="2375794" indent="-215981" algn="l" rtl="0" fontAlgn="base">
        <a:spcBef>
          <a:spcPct val="20000"/>
        </a:spcBef>
        <a:spcAft>
          <a:spcPct val="0"/>
        </a:spcAft>
        <a:buClr>
          <a:srgbClr val="C0C0C0"/>
        </a:buClr>
        <a:buSzPct val="55000"/>
        <a:buFont typeface="Wingdings" pitchFamily="2" charset="2"/>
        <a:buChar char="n"/>
        <a:defRPr sz="1417">
          <a:solidFill>
            <a:srgbClr val="5F5F5F"/>
          </a:solidFill>
          <a:latin typeface="+mn-lt"/>
          <a:ea typeface="+mn-ea"/>
          <a:cs typeface="+mn-cs"/>
        </a:defRPr>
      </a:lvl6pPr>
      <a:lvl7pPr marL="2807757" indent="-215981" algn="l" rtl="0" fontAlgn="base">
        <a:spcBef>
          <a:spcPct val="20000"/>
        </a:spcBef>
        <a:spcAft>
          <a:spcPct val="0"/>
        </a:spcAft>
        <a:buClr>
          <a:srgbClr val="C0C0C0"/>
        </a:buClr>
        <a:buSzPct val="55000"/>
        <a:buFont typeface="Wingdings" pitchFamily="2" charset="2"/>
        <a:buChar char="n"/>
        <a:defRPr sz="1417">
          <a:solidFill>
            <a:srgbClr val="5F5F5F"/>
          </a:solidFill>
          <a:latin typeface="+mn-lt"/>
          <a:ea typeface="+mn-ea"/>
          <a:cs typeface="+mn-cs"/>
        </a:defRPr>
      </a:lvl7pPr>
      <a:lvl8pPr marL="3239719" indent="-215981" algn="l" rtl="0" fontAlgn="base">
        <a:spcBef>
          <a:spcPct val="20000"/>
        </a:spcBef>
        <a:spcAft>
          <a:spcPct val="0"/>
        </a:spcAft>
        <a:buClr>
          <a:srgbClr val="C0C0C0"/>
        </a:buClr>
        <a:buSzPct val="55000"/>
        <a:buFont typeface="Wingdings" pitchFamily="2" charset="2"/>
        <a:buChar char="n"/>
        <a:defRPr sz="1417">
          <a:solidFill>
            <a:srgbClr val="5F5F5F"/>
          </a:solidFill>
          <a:latin typeface="+mn-lt"/>
          <a:ea typeface="+mn-ea"/>
          <a:cs typeface="+mn-cs"/>
        </a:defRPr>
      </a:lvl8pPr>
      <a:lvl9pPr marL="3671682" indent="-215981" algn="l" rtl="0" fontAlgn="base">
        <a:spcBef>
          <a:spcPct val="20000"/>
        </a:spcBef>
        <a:spcAft>
          <a:spcPct val="0"/>
        </a:spcAft>
        <a:buClr>
          <a:srgbClr val="C0C0C0"/>
        </a:buClr>
        <a:buSzPct val="55000"/>
        <a:buFont typeface="Wingdings" pitchFamily="2" charset="2"/>
        <a:buChar char="n"/>
        <a:defRPr sz="1417">
          <a:solidFill>
            <a:srgbClr val="5F5F5F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863925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1963" algn="l" defTabSz="863925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3925" algn="l" defTabSz="863925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5888" algn="l" defTabSz="863925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7850" algn="l" defTabSz="863925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59813" algn="l" defTabSz="863925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1775" algn="l" defTabSz="863925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3738" algn="l" defTabSz="863925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5700" algn="l" defTabSz="863925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4649" userDrawn="1">
          <p15:clr>
            <a:srgbClr val="F26B43"/>
          </p15:clr>
        </p15:guide>
        <p15:guide id="2" pos="64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77211" y="179611"/>
            <a:ext cx="1493164" cy="1656184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972000" y="3202063"/>
            <a:ext cx="9486474" cy="1149278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l"/>
            <a:r>
              <a:rPr lang="fr-FR" sz="3400" kern="0" dirty="0" smtClean="0">
                <a:solidFill>
                  <a:srgbClr val="EE7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ventilation mécanique dans les logements</a:t>
            </a:r>
            <a:endParaRPr lang="fr-FR" sz="3400" kern="0" dirty="0">
              <a:solidFill>
                <a:srgbClr val="EE7F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fr-FR" sz="2400" b="0" kern="0" dirty="0" smtClean="0">
                <a:solidFill>
                  <a:srgbClr val="EE7F00"/>
                </a:solidFill>
                <a:latin typeface="Calibri Light" pitchFamily="34" charset="0"/>
                <a:cs typeface="Calibri Light" pitchFamily="34" charset="0"/>
              </a:rPr>
              <a:t>Diaporama 05 – Dispositions fonctionnelles des systèmes VMC</a:t>
            </a:r>
          </a:p>
          <a:p>
            <a:pPr algn="l"/>
            <a:endParaRPr lang="fr-FR" sz="2700" b="0" kern="0" dirty="0">
              <a:solidFill>
                <a:srgbClr val="EE7F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1040499" y="5724053"/>
            <a:ext cx="8550370" cy="864096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l"/>
            <a:r>
              <a:rPr lang="fr-FR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cs typeface="Calibri Light" pitchFamily="34" charset="0"/>
              </a:rPr>
              <a:t>Toute utilisation de tout ou partie de ce diaporama doit mentionner explicitement la source :</a:t>
            </a:r>
          </a:p>
          <a:p>
            <a:pPr algn="l"/>
            <a:r>
              <a:rPr lang="fr-FR" sz="14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cs typeface="Calibri Light" pitchFamily="34" charset="0"/>
              </a:rPr>
              <a:t>« </a:t>
            </a:r>
            <a:r>
              <a:rPr lang="fr-FR" sz="1400" b="0" i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cs typeface="Calibri Light" pitchFamily="34" charset="0"/>
              </a:rPr>
              <a:t>Diapositives issues de la valise pédagogique ADEME-Cerema, Ventilation dans les logements, Romuald Jobert </a:t>
            </a:r>
            <a:r>
              <a:rPr lang="fr-FR" sz="1400" b="0" i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cs typeface="Calibri Light" pitchFamily="34" charset="0"/>
              </a:rPr>
              <a:t>Cerema Centre-Est, </a:t>
            </a:r>
            <a:r>
              <a:rPr lang="fr-FR" sz="1400" b="0" i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cs typeface="Calibri Light" pitchFamily="34" charset="0"/>
              </a:rPr>
              <a:t>novembre 2016 </a:t>
            </a:r>
            <a:r>
              <a:rPr lang="fr-FR" sz="14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cs typeface="Calibri Light" pitchFamily="34" charset="0"/>
              </a:rPr>
              <a:t>»</a:t>
            </a:r>
            <a:endParaRPr lang="fr-FR" sz="1400" b="0" kern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L'admission de l'air neuf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Image 8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Montage sur menuiserie - Montage de l'entrée d'air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composants de l'entrée d'air sont posés en applique sur le dormant ou l'ouvrant de la menuiserie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Image 5" descr="04b_Pose Module-Profil Creu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68481" y="1979637"/>
            <a:ext cx="5629553" cy="4608512"/>
          </a:xfrm>
          <a:prstGeom prst="rect">
            <a:avLst/>
          </a:prstGeom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282010" y="3923853"/>
            <a:ext cx="3888432" cy="213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52000" indent="-252000" algn="just" eaLnBrk="1" hangingPunct="1">
              <a:spcAft>
                <a:spcPts val="600"/>
              </a:spcAft>
              <a:buClr>
                <a:srgbClr val="69AAC8"/>
              </a:buClr>
              <a:buSzPct val="115000"/>
              <a:buFont typeface="Wingdings" pitchFamily="2" charset="2"/>
              <a:buChar char="§"/>
            </a:pPr>
            <a:r>
              <a:rPr lang="fr-FR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A l'extérieur, les entrées d'air doivent disposer d'un auvent destiné à prévenir la pénétration de l'eau de pluie.</a:t>
            </a:r>
          </a:p>
          <a:p>
            <a:pPr marL="252000" indent="-252000" algn="just" eaLnBrk="1" hangingPunct="1">
              <a:spcAft>
                <a:spcPts val="600"/>
              </a:spcAft>
              <a:buClr>
                <a:srgbClr val="69AAC8"/>
              </a:buClr>
              <a:buSzPct val="115000"/>
              <a:buFont typeface="Wingdings" pitchFamily="2" charset="2"/>
              <a:buChar char="§"/>
            </a:pPr>
            <a:r>
              <a:rPr lang="fr-FR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A l'intérieur, les entrées d'air doivent disposer d'un déflecteur permettant de diriger le flux d'air entrant vers le plafond pour supprimer l'effet de courant d'air.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L'admission de l'air neuf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 7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Montage sur menuiserie - Montage de l'entrée d'air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composants de l'entrée d'air sont posés en applique sur le dormant ou l'ouvrant de la menuiserie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6210002" y="4161070"/>
            <a:ext cx="3888432" cy="213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marL="252000" indent="-252000" algn="just" eaLnBrk="1" hangingPunct="1">
              <a:spcAft>
                <a:spcPts val="600"/>
              </a:spcAft>
              <a:buClr>
                <a:srgbClr val="69AAC8"/>
              </a:buClr>
              <a:buSzPct val="115000"/>
              <a:buFont typeface="Wingdings" pitchFamily="2" charset="2"/>
              <a:buChar char="§"/>
            </a:pPr>
            <a:r>
              <a:rPr lang="fr-FR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A l'extérieur, les entrées d'air doivent disposer d'un auvent destiné à prévenir la pénétration de l'eau de pluie.</a:t>
            </a:r>
          </a:p>
          <a:p>
            <a:pPr marL="252000" indent="-252000" algn="just" eaLnBrk="1" hangingPunct="1">
              <a:spcAft>
                <a:spcPts val="600"/>
              </a:spcAft>
              <a:buClr>
                <a:srgbClr val="69AAC8"/>
              </a:buClr>
              <a:buSzPct val="115000"/>
              <a:buFont typeface="Wingdings" pitchFamily="2" charset="2"/>
              <a:buChar char="§"/>
            </a:pPr>
            <a:r>
              <a:rPr lang="fr-FR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A l'intérieur, les entrées d'air doivent disposer d'un déflecteur permettant de diriger le flux d'air entrant vers le plafond pour supprimer l'effet de courant d'air.</a:t>
            </a:r>
          </a:p>
        </p:txBody>
      </p:sp>
      <p:pic>
        <p:nvPicPr>
          <p:cNvPr id="15" name="Image 14" descr="04a_Pose Module-Profil Boi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1410" y="1956853"/>
            <a:ext cx="5328592" cy="4631296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L'admission de l'air neuf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 7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Montage sur menuiserie - Montage de l'entrée d'air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composants de l'entrée d'air sont posés en applique sur le dormant ou l'ouvrant de la menuiserie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Image 6" descr="Atten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93978" y="3854818"/>
            <a:ext cx="649135" cy="61200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6685657" y="3707829"/>
            <a:ext cx="322192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700" b="1" dirty="0" smtClean="0">
                <a:solidFill>
                  <a:srgbClr val="FF5050"/>
                </a:solidFill>
                <a:latin typeface="Calibri" pitchFamily="34" charset="0"/>
              </a:rPr>
              <a:t>La pose de l'entrée d'air ne doit en aucun cas réduire ou obstruer le passage du flux d'air neuf!</a:t>
            </a:r>
            <a:endParaRPr lang="fr-FR" sz="1700" b="1" dirty="0">
              <a:solidFill>
                <a:srgbClr val="FF5050"/>
              </a:solidFill>
              <a:latin typeface="Calibri" pitchFamily="34" charset="0"/>
            </a:endParaRPr>
          </a:p>
        </p:txBody>
      </p:sp>
      <p:pic>
        <p:nvPicPr>
          <p:cNvPr id="10" name="Image 9" descr="05b_Flux d'Air-Profil Creu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85466" y="1907629"/>
            <a:ext cx="3977626" cy="4715584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L'admission de l'air neuf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 7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Montage sur Coffre de volet roulant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composants de l'entrée d'air sont posés en applique sur le parement intérieur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age 4" descr="Atten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3938" y="2924518"/>
            <a:ext cx="649135" cy="612000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6397624" y="2600414"/>
            <a:ext cx="37008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600" b="1" dirty="0" smtClean="0">
                <a:solidFill>
                  <a:srgbClr val="FF5050"/>
                </a:solidFill>
                <a:latin typeface="Calibri" pitchFamily="34" charset="0"/>
              </a:rPr>
              <a:t>L'utilisation d'un manchon métallique ou PVC est recommandé pour garantir le gabarit de l'entrée d'air lors de la traversée des différents composants du coffre de volet roulant</a:t>
            </a:r>
            <a:endParaRPr lang="fr-FR" sz="1600" b="1" dirty="0">
              <a:solidFill>
                <a:srgbClr val="FF5050"/>
              </a:solidFill>
              <a:latin typeface="Calibri" pitchFamily="34" charset="0"/>
            </a:endParaRPr>
          </a:p>
        </p:txBody>
      </p:sp>
      <p:pic>
        <p:nvPicPr>
          <p:cNvPr id="10" name="Image 9" descr="06a_Coupe CVR-Entrée d'Ai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9402" y="1907629"/>
            <a:ext cx="4346531" cy="4753712"/>
          </a:xfrm>
          <a:prstGeom prst="rect">
            <a:avLst/>
          </a:prstGeom>
        </p:spPr>
      </p:pic>
      <p:pic>
        <p:nvPicPr>
          <p:cNvPr id="12" name="Image 11" descr="06c_Entrée d'Air CVR-Manch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63183" y="4788149"/>
            <a:ext cx="4435251" cy="180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L'admission de l'air neuf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 7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Montage sur menuiserie ou CVR - Fixation de l'embase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L'embase (ou le socle) doit être centré sur la mortaise et ne pas obstruer le passage d'air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age 4" descr="07a_Coupe Profil Bois-Pose Soc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794" y="2123653"/>
            <a:ext cx="3780000" cy="4423336"/>
          </a:xfrm>
          <a:prstGeom prst="rect">
            <a:avLst/>
          </a:prstGeom>
        </p:spPr>
      </p:pic>
      <p:pic>
        <p:nvPicPr>
          <p:cNvPr id="7" name="Image 6" descr="07c_Elévation Menuiserie-Pose Soc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03147" y="2051645"/>
            <a:ext cx="5783319" cy="1904131"/>
          </a:xfrm>
          <a:prstGeom prst="rect">
            <a:avLst/>
          </a:prstGeom>
        </p:spPr>
      </p:pic>
      <p:pic>
        <p:nvPicPr>
          <p:cNvPr id="9" name="Image 8" descr="Attenti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89922" y="5150962"/>
            <a:ext cx="649135" cy="61200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181601" y="5003973"/>
            <a:ext cx="32219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fr-FR" sz="18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L'embase </a:t>
            </a:r>
            <a:r>
              <a:rPr lang="fr-FR" sz="1800" dirty="0" smtClean="0">
                <a:solidFill>
                  <a:srgbClr val="FF5050"/>
                </a:solidFill>
                <a:latin typeface="Calibri" panose="020F0502020204030204" pitchFamily="34" charset="0"/>
              </a:rPr>
              <a:t>(ou le socle) </a:t>
            </a:r>
            <a:r>
              <a:rPr lang="fr-FR" sz="18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doit être centré sur la mortaise et ne pas obstruer le passage d'air</a:t>
            </a:r>
            <a:endParaRPr lang="fr-FR" sz="1800" b="1" dirty="0">
              <a:solidFill>
                <a:srgbClr val="FF505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L'admission de l'air neuf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 7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Montage sur paroi extérieure verticale - Exemple 01</a:t>
            </a:r>
          </a:p>
          <a:p>
            <a:pPr eaLnBrk="1" hangingPunct="1"/>
            <a:r>
              <a:rPr lang="fr-FR" sz="16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Cas 01 : </a:t>
            </a:r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éléments qui constituent l'entrée d'air sont posés en applique sur le parement intérieur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Image 11" descr="10a_Entrée d'Air Mural 01.jpg"/>
          <p:cNvPicPr>
            <a:picLocks noChangeAspect="1"/>
          </p:cNvPicPr>
          <p:nvPr/>
        </p:nvPicPr>
        <p:blipFill>
          <a:blip r:embed="rId3" cstate="print">
            <a:lum contrast="7000"/>
          </a:blip>
          <a:stretch>
            <a:fillRect/>
          </a:stretch>
        </p:blipFill>
        <p:spPr>
          <a:xfrm>
            <a:off x="2340000" y="1979637"/>
            <a:ext cx="6151601" cy="468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L'admission de l'air neuf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 7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Montage sur paroi extérieure verticale - Exemple 02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éléments qui constituent l'entrée d'air sont posés en applique sur le parement intérieur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Image 5" descr="10a_Entrée d'Air Mural 02.jpg"/>
          <p:cNvPicPr>
            <a:picLocks noChangeAspect="1"/>
          </p:cNvPicPr>
          <p:nvPr/>
        </p:nvPicPr>
        <p:blipFill>
          <a:blip r:embed="rId3" cstate="print">
            <a:lum contrast="7000"/>
          </a:blip>
          <a:stretch>
            <a:fillRect/>
          </a:stretch>
        </p:blipFill>
        <p:spPr>
          <a:xfrm>
            <a:off x="2376000" y="1980000"/>
            <a:ext cx="6493047" cy="468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L'admission de l'air neuf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 7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Dispositions spécifiques aux entrées d'air hygroréglables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Cette règle ne s'applique pas pour les appareils de chauffage à sortie frontale et à régulation électronique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Image 8" descr="08a_EA Hygro-Source de Chaleu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9402" y="1980157"/>
            <a:ext cx="5776931" cy="4680000"/>
          </a:xfrm>
          <a:prstGeom prst="rect">
            <a:avLst/>
          </a:prstGeom>
        </p:spPr>
      </p:pic>
      <p:pic>
        <p:nvPicPr>
          <p:cNvPr id="10" name="Image 9" descr="Attenti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4018" y="4502890"/>
            <a:ext cx="649135" cy="612000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7092532" y="3779837"/>
            <a:ext cx="322192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/>
            <a:r>
              <a:rPr lang="fr-FR" sz="16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Afin de ne pas être influencées par la chaleur dégagée au niveau des appareils de chauffage.</a:t>
            </a:r>
          </a:p>
          <a:p>
            <a:pPr algn="just" eaLnBrk="1" hangingPunct="1"/>
            <a:r>
              <a:rPr lang="fr-FR" sz="16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 les entrées d'air doivent être espacées horizontalement de plus de 50 cm de la projection verticale des bords extérieurs de l'appareil concerné.</a:t>
            </a:r>
            <a:endParaRPr lang="fr-FR" sz="1600" b="1" dirty="0">
              <a:solidFill>
                <a:srgbClr val="FF505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L'admission de l'air neuf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Image 7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9126466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Entrée d'air comburant des appareils de chauffage à combustion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L'amenée d'air "comburant" doit être prise en considération dès le début du projet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13" name="Image 12" descr="Atten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77954" y="6019343"/>
            <a:ext cx="572767" cy="540000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6426026" y="5875327"/>
            <a:ext cx="352839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/>
            <a:r>
              <a:rPr lang="fr-FR" sz="15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Le bon fonctionnement d'un poêle à bois ou d'un insert nécessite un apport d’air supplémentaire et spécifique</a:t>
            </a:r>
            <a:endParaRPr lang="fr-FR" sz="1500" b="1" dirty="0">
              <a:solidFill>
                <a:srgbClr val="FF5050"/>
              </a:solidFill>
              <a:latin typeface="Calibri" panose="020F0502020204030204" pitchFamily="34" charset="0"/>
            </a:endParaRPr>
          </a:p>
        </p:txBody>
      </p:sp>
      <p:pic>
        <p:nvPicPr>
          <p:cNvPr id="15" name="Image 14" descr="09a_Air Comburant-Double Condui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7393" y="1835621"/>
            <a:ext cx="4608683" cy="4793342"/>
          </a:xfrm>
          <a:prstGeom prst="rect">
            <a:avLst/>
          </a:prstGeom>
        </p:spPr>
      </p:pic>
      <p:pic>
        <p:nvPicPr>
          <p:cNvPr id="16" name="Image 15" descr="09b_Air Comburant-Prise Ex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1970" y="1988821"/>
            <a:ext cx="3960440" cy="3652008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Passage de transit ou de transfert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410694" y="1043533"/>
            <a:ext cx="8543724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Où sont situés les passages de transit de l'air neuf ?</a:t>
            </a:r>
          </a:p>
          <a:p>
            <a:pPr eaLnBrk="1" hangingPunct="1"/>
            <a:r>
              <a:rPr lang="fr-FR" sz="18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passages de transit permettent la libre circulation de l'air d'une pièce à l'autre</a:t>
            </a:r>
            <a:endParaRPr lang="fr-FR" sz="18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age 4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0" y="1116000"/>
            <a:ext cx="799388" cy="612000"/>
          </a:xfrm>
          <a:prstGeom prst="rect">
            <a:avLst/>
          </a:prstGeom>
        </p:spPr>
      </p:pic>
      <p:pic>
        <p:nvPicPr>
          <p:cNvPr id="6" name="Image 5" descr="TA_Rd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6000" y="2160000"/>
            <a:ext cx="9514070" cy="432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Dispositions fonctionnelles des systèmes VMC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Box 23"/>
          <p:cNvSpPr txBox="1">
            <a:spLocks noChangeArrowheads="1"/>
          </p:cNvSpPr>
          <p:nvPr/>
        </p:nvSpPr>
        <p:spPr bwMode="auto">
          <a:xfrm>
            <a:off x="2297732" y="2057251"/>
            <a:ext cx="6324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69AAC8"/>
              </a:buClr>
              <a:buFont typeface="Wingdings 2" pitchFamily="18" charset="2"/>
              <a:buChar char="¾"/>
            </a:pPr>
            <a:r>
              <a:rPr lang="fr-FR" sz="2000" b="0" dirty="0">
                <a:solidFill>
                  <a:srgbClr val="5F5F5F"/>
                </a:solidFill>
                <a:latin typeface="Calibri" panose="020F0502020204030204" pitchFamily="34" charset="0"/>
                <a:cs typeface="Arial" charset="0"/>
              </a:rPr>
              <a:t>  </a:t>
            </a:r>
            <a:r>
              <a:rPr lang="fr-FR" sz="20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Arial" charset="0"/>
              </a:rPr>
              <a:t>Contexte </a:t>
            </a:r>
            <a:r>
              <a:rPr lang="fr-FR" sz="200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Arial" charset="0"/>
              </a:rPr>
              <a:t>général de la ventilation</a:t>
            </a:r>
            <a:endParaRPr lang="fr-FR" sz="2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4" name="Line 26"/>
          <p:cNvSpPr>
            <a:spLocks noChangeShapeType="1"/>
          </p:cNvSpPr>
          <p:nvPr/>
        </p:nvSpPr>
        <p:spPr bwMode="auto">
          <a:xfrm>
            <a:off x="2405682" y="2525563"/>
            <a:ext cx="6324600" cy="0"/>
          </a:xfrm>
          <a:prstGeom prst="line">
            <a:avLst/>
          </a:prstGeom>
          <a:noFill/>
          <a:ln w="12700">
            <a:solidFill>
              <a:srgbClr val="69AAC8"/>
            </a:solidFill>
            <a:round/>
            <a:headEnd/>
            <a:tailEnd/>
          </a:ln>
        </p:spPr>
        <p:txBody>
          <a:bodyPr wrap="none"/>
          <a:lstStyle/>
          <a:p>
            <a:pPr>
              <a:buClr>
                <a:srgbClr val="69AAC8"/>
              </a:buClr>
            </a:pPr>
            <a:endParaRPr lang="fr-FR" sz="2000">
              <a:latin typeface="Calibri" panose="020F0502020204030204" pitchFamily="34" charset="0"/>
            </a:endParaRPr>
          </a:p>
        </p:txBody>
      </p:sp>
      <p:sp>
        <p:nvSpPr>
          <p:cNvPr id="5" name="Text Box 27"/>
          <p:cNvSpPr txBox="1">
            <a:spLocks noChangeArrowheads="1"/>
          </p:cNvSpPr>
          <p:nvPr/>
        </p:nvSpPr>
        <p:spPr bwMode="auto">
          <a:xfrm>
            <a:off x="2297732" y="2597001"/>
            <a:ext cx="6324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69AAC8"/>
              </a:buClr>
              <a:buFont typeface="Wingdings 2" pitchFamily="18" charset="2"/>
              <a:buChar char="¾"/>
            </a:pPr>
            <a:r>
              <a:rPr lang="fr-FR" sz="2000" b="0" dirty="0">
                <a:solidFill>
                  <a:srgbClr val="5F5F5F"/>
                </a:solidFill>
                <a:latin typeface="Calibri" panose="020F0502020204030204" pitchFamily="34" charset="0"/>
                <a:cs typeface="Arial" charset="0"/>
              </a:rPr>
              <a:t>  </a:t>
            </a:r>
            <a:r>
              <a:rPr lang="fr-FR" sz="200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Arial" charset="0"/>
              </a:rPr>
              <a:t>Enjeux d’une ventilation efficace</a:t>
            </a:r>
            <a:endParaRPr lang="fr-FR" sz="20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6" name="Line 28"/>
          <p:cNvSpPr>
            <a:spLocks noChangeShapeType="1"/>
          </p:cNvSpPr>
          <p:nvPr/>
        </p:nvSpPr>
        <p:spPr bwMode="auto">
          <a:xfrm>
            <a:off x="2405682" y="3082776"/>
            <a:ext cx="6324600" cy="0"/>
          </a:xfrm>
          <a:prstGeom prst="line">
            <a:avLst/>
          </a:prstGeom>
          <a:noFill/>
          <a:ln w="12700">
            <a:solidFill>
              <a:srgbClr val="69AAC8"/>
            </a:solidFill>
            <a:round/>
            <a:headEnd/>
            <a:tailEnd/>
          </a:ln>
        </p:spPr>
        <p:txBody>
          <a:bodyPr wrap="none"/>
          <a:lstStyle/>
          <a:p>
            <a:pPr>
              <a:buClr>
                <a:srgbClr val="69AAC8"/>
              </a:buClr>
            </a:pPr>
            <a:endParaRPr lang="fr-FR" sz="2000">
              <a:latin typeface="Calibri" panose="020F0502020204030204" pitchFamily="34" charset="0"/>
            </a:endParaRPr>
          </a:p>
        </p:txBody>
      </p:sp>
      <p:sp>
        <p:nvSpPr>
          <p:cNvPr id="7" name="Text Box 30"/>
          <p:cNvSpPr txBox="1">
            <a:spLocks noChangeArrowheads="1"/>
          </p:cNvSpPr>
          <p:nvPr/>
        </p:nvSpPr>
        <p:spPr bwMode="auto">
          <a:xfrm>
            <a:off x="2297732" y="3154213"/>
            <a:ext cx="6324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69AAC8"/>
              </a:buClr>
              <a:buFont typeface="Wingdings 2" pitchFamily="18" charset="2"/>
              <a:buChar char="¾"/>
            </a:pPr>
            <a:r>
              <a:rPr lang="fr-FR" sz="20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Arial" charset="0"/>
              </a:rPr>
              <a:t>  </a:t>
            </a:r>
            <a:r>
              <a:rPr lang="fr-FR" sz="200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Arial" charset="0"/>
              </a:rPr>
              <a:t>Cadre réglementaire général</a:t>
            </a:r>
            <a:endParaRPr lang="fr-FR" sz="20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8" name="Line 31"/>
          <p:cNvSpPr>
            <a:spLocks noChangeShapeType="1"/>
          </p:cNvSpPr>
          <p:nvPr/>
        </p:nvSpPr>
        <p:spPr bwMode="auto">
          <a:xfrm>
            <a:off x="2405682" y="3639988"/>
            <a:ext cx="6324600" cy="0"/>
          </a:xfrm>
          <a:prstGeom prst="line">
            <a:avLst/>
          </a:prstGeom>
          <a:noFill/>
          <a:ln w="12700">
            <a:solidFill>
              <a:srgbClr val="69AAC8"/>
            </a:solidFill>
            <a:round/>
            <a:headEnd/>
            <a:tailEnd/>
          </a:ln>
        </p:spPr>
        <p:txBody>
          <a:bodyPr wrap="none"/>
          <a:lstStyle/>
          <a:p>
            <a:pPr>
              <a:buClr>
                <a:srgbClr val="69AAC8"/>
              </a:buClr>
            </a:pPr>
            <a:endParaRPr lang="fr-FR" sz="2000">
              <a:latin typeface="Calibri" panose="020F0502020204030204" pitchFamily="34" charset="0"/>
            </a:endParaRPr>
          </a:p>
        </p:txBody>
      </p:sp>
      <p:sp>
        <p:nvSpPr>
          <p:cNvPr id="9" name="Text Box 32"/>
          <p:cNvSpPr txBox="1">
            <a:spLocks noChangeArrowheads="1"/>
          </p:cNvSpPr>
          <p:nvPr/>
        </p:nvSpPr>
        <p:spPr bwMode="auto">
          <a:xfrm>
            <a:off x="2297732" y="3735238"/>
            <a:ext cx="6324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69AAC8"/>
              </a:buClr>
              <a:buFont typeface="Wingdings 2" pitchFamily="18" charset="2"/>
              <a:buChar char="¾"/>
            </a:pPr>
            <a:r>
              <a:rPr lang="fr-FR" sz="20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Arial" charset="0"/>
              </a:rPr>
              <a:t>  </a:t>
            </a:r>
            <a:r>
              <a:rPr lang="fr-FR" sz="200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Arial" charset="0"/>
              </a:rPr>
              <a:t>Systèmes de ventilation mécanique</a:t>
            </a:r>
            <a:endParaRPr lang="fr-FR" sz="20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10" name="Line 33"/>
          <p:cNvSpPr>
            <a:spLocks noChangeShapeType="1"/>
          </p:cNvSpPr>
          <p:nvPr/>
        </p:nvSpPr>
        <p:spPr bwMode="auto">
          <a:xfrm>
            <a:off x="2405682" y="4221013"/>
            <a:ext cx="6324600" cy="0"/>
          </a:xfrm>
          <a:prstGeom prst="line">
            <a:avLst/>
          </a:prstGeom>
          <a:noFill/>
          <a:ln w="12700">
            <a:solidFill>
              <a:srgbClr val="69AAC8"/>
            </a:solidFill>
            <a:round/>
            <a:headEnd/>
            <a:tailEnd/>
          </a:ln>
        </p:spPr>
        <p:txBody>
          <a:bodyPr wrap="none"/>
          <a:lstStyle/>
          <a:p>
            <a:pPr>
              <a:buClr>
                <a:srgbClr val="69AAC8"/>
              </a:buClr>
            </a:pPr>
            <a:endParaRPr lang="fr-FR" sz="2000">
              <a:latin typeface="Calibri" panose="020F0502020204030204" pitchFamily="34" charset="0"/>
            </a:endParaRPr>
          </a:p>
        </p:txBody>
      </p:sp>
      <p:sp>
        <p:nvSpPr>
          <p:cNvPr id="11" name="Text Box 34"/>
          <p:cNvSpPr txBox="1">
            <a:spLocks noChangeArrowheads="1"/>
          </p:cNvSpPr>
          <p:nvPr/>
        </p:nvSpPr>
        <p:spPr bwMode="auto">
          <a:xfrm>
            <a:off x="2297732" y="4297213"/>
            <a:ext cx="6324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69AAC8"/>
              </a:buClr>
              <a:buFont typeface="Wingdings 2" pitchFamily="18" charset="2"/>
              <a:buChar char="¾"/>
            </a:pPr>
            <a:r>
              <a:rPr lang="fr-FR" sz="20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fr-FR" sz="2000" b="0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fr-FR" sz="2000" b="1" dirty="0" smtClean="0">
                <a:solidFill>
                  <a:srgbClr val="69AAC8"/>
                </a:solidFill>
                <a:latin typeface="Calibri" panose="020F0502020204030204" pitchFamily="34" charset="0"/>
                <a:cs typeface="Arial" charset="0"/>
              </a:rPr>
              <a:t>Dispositions fonctionnelles des systèmes VMC</a:t>
            </a:r>
            <a:endParaRPr lang="fr-FR" sz="2000" b="1" dirty="0">
              <a:solidFill>
                <a:srgbClr val="69AAC8"/>
              </a:solidFill>
              <a:latin typeface="Calibri" panose="020F0502020204030204" pitchFamily="34" charset="0"/>
              <a:cs typeface="Arial" charset="0"/>
            </a:endParaRPr>
          </a:p>
        </p:txBody>
      </p:sp>
      <p:sp>
        <p:nvSpPr>
          <p:cNvPr id="12" name="Line 35"/>
          <p:cNvSpPr>
            <a:spLocks noChangeShapeType="1"/>
          </p:cNvSpPr>
          <p:nvPr/>
        </p:nvSpPr>
        <p:spPr bwMode="auto">
          <a:xfrm>
            <a:off x="2405682" y="4782988"/>
            <a:ext cx="6324600" cy="0"/>
          </a:xfrm>
          <a:prstGeom prst="line">
            <a:avLst/>
          </a:prstGeom>
          <a:noFill/>
          <a:ln w="12700">
            <a:solidFill>
              <a:srgbClr val="69AAC8"/>
            </a:solidFill>
            <a:round/>
            <a:headEnd/>
            <a:tailEnd/>
          </a:ln>
        </p:spPr>
        <p:txBody>
          <a:bodyPr wrap="none"/>
          <a:lstStyle/>
          <a:p>
            <a:pPr>
              <a:buClr>
                <a:srgbClr val="69AAC8"/>
              </a:buClr>
            </a:pPr>
            <a:endParaRPr lang="fr-FR" sz="2000">
              <a:latin typeface="Calibri" panose="020F0502020204030204" pitchFamily="34" charset="0"/>
            </a:endParaRPr>
          </a:p>
        </p:txBody>
      </p:sp>
      <p:sp>
        <p:nvSpPr>
          <p:cNvPr id="13" name="Text Box 36"/>
          <p:cNvSpPr txBox="1">
            <a:spLocks noChangeArrowheads="1"/>
          </p:cNvSpPr>
          <p:nvPr/>
        </p:nvSpPr>
        <p:spPr bwMode="auto">
          <a:xfrm>
            <a:off x="2297732" y="4878238"/>
            <a:ext cx="6324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69AAC8"/>
              </a:buClr>
              <a:buFont typeface="Wingdings 2" pitchFamily="18" charset="2"/>
              <a:buChar char="¾"/>
            </a:pPr>
            <a:r>
              <a:rPr lang="fr-FR" sz="2000" b="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fr-FR" sz="20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Arial" charset="0"/>
              </a:rPr>
              <a:t>Check-list de vérification et autocontrôle</a:t>
            </a:r>
          </a:p>
        </p:txBody>
      </p:sp>
      <p:sp>
        <p:nvSpPr>
          <p:cNvPr id="14" name="Line 37"/>
          <p:cNvSpPr>
            <a:spLocks noChangeShapeType="1"/>
          </p:cNvSpPr>
          <p:nvPr/>
        </p:nvSpPr>
        <p:spPr bwMode="auto">
          <a:xfrm>
            <a:off x="2405682" y="5364013"/>
            <a:ext cx="6324600" cy="0"/>
          </a:xfrm>
          <a:prstGeom prst="line">
            <a:avLst/>
          </a:prstGeom>
          <a:noFill/>
          <a:ln w="12700">
            <a:solidFill>
              <a:srgbClr val="69AAC8"/>
            </a:solidFill>
            <a:round/>
            <a:headEnd/>
            <a:tailEnd/>
          </a:ln>
        </p:spPr>
        <p:txBody>
          <a:bodyPr wrap="none"/>
          <a:lstStyle/>
          <a:p>
            <a:pPr>
              <a:buClr>
                <a:srgbClr val="69AAC8"/>
              </a:buClr>
            </a:pPr>
            <a:endParaRPr lang="fr-FR" sz="20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Passage de transit ou de transfert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410694" y="1043533"/>
            <a:ext cx="8543724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Où sont situés les passages de transit de l'air neuf ?</a:t>
            </a:r>
          </a:p>
          <a:p>
            <a:pPr eaLnBrk="1" hangingPunct="1"/>
            <a:r>
              <a:rPr lang="fr-FR" sz="18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passages de transit permettent la libre circulation de l'air d'une pièce à l'autre</a:t>
            </a:r>
            <a:endParaRPr lang="fr-FR" sz="18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age 4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0" y="1116000"/>
            <a:ext cx="799388" cy="612000"/>
          </a:xfrm>
          <a:prstGeom prst="rect">
            <a:avLst/>
          </a:prstGeom>
        </p:spPr>
      </p:pic>
      <p:pic>
        <p:nvPicPr>
          <p:cNvPr id="7" name="Image 6" descr="TA_R+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6000" y="2160000"/>
            <a:ext cx="9522949" cy="432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Passage de transit ou de transfert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410694" y="1043533"/>
            <a:ext cx="9138298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Passage en partie basse - Détalonnage des portes</a:t>
            </a:r>
          </a:p>
          <a:p>
            <a:pPr eaLnBrk="1" hangingPunct="1"/>
            <a:r>
              <a:rPr lang="fr-FR" sz="18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La hauteur à prendre en compte pour le transit de l'air doit être calculée par rapport au sol fini</a:t>
            </a:r>
            <a:endParaRPr lang="fr-FR" sz="18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Image 3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0" y="1116000"/>
            <a:ext cx="799388" cy="612000"/>
          </a:xfrm>
          <a:prstGeom prst="rect">
            <a:avLst/>
          </a:prstGeom>
        </p:spPr>
      </p:pic>
      <p:pic>
        <p:nvPicPr>
          <p:cNvPr id="9" name="Image 8" descr="Atten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5946" y="5497576"/>
            <a:ext cx="610951" cy="57600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345797" y="5284454"/>
            <a:ext cx="38595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1" hangingPunct="1"/>
            <a:r>
              <a:rPr lang="fr-FR" sz="1500" dirty="0" smtClean="0">
                <a:solidFill>
                  <a:srgbClr val="FF5050"/>
                </a:solidFill>
                <a:latin typeface="Calibri" panose="020F0502020204030204" pitchFamily="34" charset="0"/>
              </a:rPr>
              <a:t>La hauteur </a:t>
            </a:r>
            <a:r>
              <a:rPr lang="fr-FR" sz="15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(h)</a:t>
            </a:r>
            <a:r>
              <a:rPr lang="fr-FR" sz="1500" dirty="0" smtClean="0">
                <a:solidFill>
                  <a:srgbClr val="FF5050"/>
                </a:solidFill>
                <a:latin typeface="Calibri" panose="020F0502020204030204" pitchFamily="34" charset="0"/>
              </a:rPr>
              <a:t> du rehaussement de l'huisserie ou du détalonnage de la porte doit être calculée depuis le niveau fini du plancher où se situe le passage de transit</a:t>
            </a:r>
            <a:endParaRPr lang="fr-FR" sz="1500" dirty="0">
              <a:solidFill>
                <a:srgbClr val="FF5050"/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Image 10" descr="02b_Transit-Elevati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346" y="1980157"/>
            <a:ext cx="5141468" cy="4680000"/>
          </a:xfrm>
          <a:prstGeom prst="rect">
            <a:avLst/>
          </a:prstGeom>
        </p:spPr>
      </p:pic>
      <p:pic>
        <p:nvPicPr>
          <p:cNvPr id="12" name="Image 11" descr="02b_Transit-Tablea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89943" y="2123973"/>
            <a:ext cx="4552507" cy="2880000"/>
          </a:xfrm>
          <a:prstGeom prst="rect">
            <a:avLst/>
          </a:prstGeom>
        </p:spPr>
      </p:pic>
    </p:spTree>
  </p:cSld>
  <p:clrMapOvr>
    <a:masterClrMapping/>
  </p:clrMapOvr>
  <p:transition spd="slow"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Passage de transit ou de transfert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410694" y="1043533"/>
            <a:ext cx="9138298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Passage en partie basse - Détalonnage des portes</a:t>
            </a:r>
          </a:p>
          <a:p>
            <a:pPr eaLnBrk="1" hangingPunct="1"/>
            <a:r>
              <a:rPr lang="fr-FR" sz="18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Portes des pièces principales et portes des pièces de service sans appareil à gaz raccordé</a:t>
            </a:r>
            <a:endParaRPr lang="fr-FR" sz="18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Image 3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0" y="1116000"/>
            <a:ext cx="799388" cy="612000"/>
          </a:xfrm>
          <a:prstGeom prst="rect">
            <a:avLst/>
          </a:prstGeom>
        </p:spPr>
      </p:pic>
      <p:pic>
        <p:nvPicPr>
          <p:cNvPr id="13" name="Image 12" descr="Transit Porte 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77550" y="1980000"/>
            <a:ext cx="6610929" cy="468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Passage de transit ou de transfert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410694" y="1043533"/>
            <a:ext cx="9138298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Passage en partie basse - Détalonnage des portes</a:t>
            </a:r>
          </a:p>
          <a:p>
            <a:pPr eaLnBrk="1" hangingPunct="1"/>
            <a:r>
              <a:rPr lang="fr-FR" sz="18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Cuisine ou toutes autres salles d’eau avec appareil à gaz raccordé desservie par 2 portes</a:t>
            </a:r>
            <a:endParaRPr lang="fr-FR" sz="18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Image 3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0" y="1116000"/>
            <a:ext cx="799388" cy="612000"/>
          </a:xfrm>
          <a:prstGeom prst="rect">
            <a:avLst/>
          </a:prstGeom>
        </p:spPr>
      </p:pic>
      <p:pic>
        <p:nvPicPr>
          <p:cNvPr id="5" name="Image 4" descr="Transit Porte 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0000" y="1980000"/>
            <a:ext cx="6610932" cy="468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Passage de transit ou de transfert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410694" y="1043533"/>
            <a:ext cx="9138298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Passage en partie basse - Détalonnage des portes</a:t>
            </a:r>
          </a:p>
          <a:p>
            <a:pPr eaLnBrk="1" hangingPunct="1"/>
            <a:r>
              <a:rPr lang="fr-FR" sz="18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Cuisine ou toutes autres salles d’eau avec appareil à gaz raccordé desservie par 1 porte</a:t>
            </a:r>
            <a:endParaRPr lang="fr-FR" sz="18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Image 3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0" y="1116000"/>
            <a:ext cx="799388" cy="612000"/>
          </a:xfrm>
          <a:prstGeom prst="rect">
            <a:avLst/>
          </a:prstGeom>
        </p:spPr>
      </p:pic>
      <p:pic>
        <p:nvPicPr>
          <p:cNvPr id="5" name="Image 4" descr="Transit Porte 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60000" y="1980000"/>
            <a:ext cx="6610932" cy="4680000"/>
          </a:xfrm>
          <a:prstGeom prst="rect">
            <a:avLst/>
          </a:prstGeom>
        </p:spPr>
      </p:pic>
    </p:spTree>
  </p:cSld>
  <p:clrMapOvr>
    <a:masterClrMapping/>
  </p:clrMapOvr>
  <p:transition spd="slow"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Passage de transit ou de transfert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410694" y="1043533"/>
            <a:ext cx="9138298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Passage en partie basse – Grille de transfert</a:t>
            </a:r>
          </a:p>
          <a:p>
            <a:pPr eaLnBrk="1" hangingPunct="1"/>
            <a:r>
              <a:rPr lang="fr-FR" sz="18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grilles de transfert doivent être dimensionnées et réalisées conformément au NF DTU 68.3</a:t>
            </a:r>
            <a:endParaRPr lang="fr-FR" sz="18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Image 3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0" y="1116000"/>
            <a:ext cx="799388" cy="612000"/>
          </a:xfrm>
          <a:prstGeom prst="rect">
            <a:avLst/>
          </a:prstGeom>
        </p:spPr>
      </p:pic>
      <p:pic>
        <p:nvPicPr>
          <p:cNvPr id="7" name="Image 6" descr="Transit Grille 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9482" y="1908157"/>
            <a:ext cx="7860101" cy="4752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Passage de transit ou de transfert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410694" y="1043533"/>
            <a:ext cx="9138298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Passage en partie basse - Détalonnage des portes</a:t>
            </a:r>
          </a:p>
          <a:p>
            <a:pPr eaLnBrk="1" hangingPunct="1"/>
            <a:r>
              <a:rPr lang="fr-FR" sz="18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grilles de transfert doivent être dimensionnées et réalisées conformément au NF DTU 68.3</a:t>
            </a:r>
            <a:endParaRPr lang="fr-FR" sz="18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Image 3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0" y="1116000"/>
            <a:ext cx="799388" cy="612000"/>
          </a:xfrm>
          <a:prstGeom prst="rect">
            <a:avLst/>
          </a:prstGeom>
        </p:spPr>
      </p:pic>
      <p:pic>
        <p:nvPicPr>
          <p:cNvPr id="8" name="Image 7" descr="Transit Grille 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30580" y="1908157"/>
            <a:ext cx="6915726" cy="4752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Extraction de l'air vicié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Image 13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0" y="1116000"/>
            <a:ext cx="799388" cy="612000"/>
          </a:xfrm>
          <a:prstGeom prst="rect">
            <a:avLst/>
          </a:prstGeom>
        </p:spPr>
      </p:pic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410694" y="1043533"/>
            <a:ext cx="8543724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Où sont situés les dispositifs d'extraction de l'air vicié ?</a:t>
            </a:r>
          </a:p>
          <a:p>
            <a:pPr eaLnBrk="1" hangingPunct="1"/>
            <a:r>
              <a:rPr lang="fr-FR" sz="18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En VMC  SF et DF, l'extraction de l'air neuf est réalisé à l'aide </a:t>
            </a:r>
            <a:r>
              <a:rPr lang="fr-FR" sz="1800" dirty="0" smtClean="0">
                <a:solidFill>
                  <a:srgbClr val="69AAC8"/>
                </a:solidFill>
                <a:latin typeface="Calibri" panose="020F0502020204030204" pitchFamily="34" charset="0"/>
              </a:rPr>
              <a:t>de bouches d'extraction</a:t>
            </a:r>
            <a:endParaRPr lang="fr-FR" sz="18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16" name="Image 15" descr="SA_Rd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6000" y="2160000"/>
            <a:ext cx="9483123" cy="432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Extraction de l'air vicié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Image 13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0" y="1116000"/>
            <a:ext cx="799388" cy="612000"/>
          </a:xfrm>
          <a:prstGeom prst="rect">
            <a:avLst/>
          </a:prstGeom>
        </p:spPr>
      </p:pic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410694" y="1043533"/>
            <a:ext cx="8543724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Où sont situés les dispositifs d'extraction de l'air vicié ?</a:t>
            </a:r>
          </a:p>
          <a:p>
            <a:pPr eaLnBrk="1" hangingPunct="1"/>
            <a:r>
              <a:rPr lang="fr-FR" sz="18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En VMC  SF et DF, l'extraction de l'air neuf est réalisé à l'aide </a:t>
            </a:r>
            <a:r>
              <a:rPr lang="fr-FR" sz="1800" dirty="0" smtClean="0">
                <a:solidFill>
                  <a:srgbClr val="69AAC8"/>
                </a:solidFill>
                <a:latin typeface="Calibri" panose="020F0502020204030204" pitchFamily="34" charset="0"/>
              </a:rPr>
              <a:t>de bouches d'extraction</a:t>
            </a:r>
            <a:endParaRPr lang="fr-FR" sz="18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Image 5" descr="SA_R+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6000" y="2160000"/>
            <a:ext cx="9491944" cy="432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Extraction de l'air vicié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Règles d'implantation des bouches d'extraction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bouches d'extraction doivent pouvoir être facilement accessibles, nettoyées, entretenues et vérifiées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Image 9" descr="Attention.jpg"/>
          <p:cNvPicPr preferRelativeResize="0"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622330" y="4139877"/>
            <a:ext cx="540000" cy="540000"/>
          </a:xfrm>
          <a:prstGeom prst="rect">
            <a:avLst/>
          </a:prstGeom>
        </p:spPr>
      </p:pic>
      <p:pic>
        <p:nvPicPr>
          <p:cNvPr id="12" name="Image 11" descr="SA_Bouches 01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3888" y="1908000"/>
            <a:ext cx="3527412" cy="4752000"/>
          </a:xfrm>
          <a:prstGeom prst="rect">
            <a:avLst/>
          </a:prstGeom>
        </p:spPr>
      </p:pic>
      <p:pic>
        <p:nvPicPr>
          <p:cNvPr id="13" name="Image 12" descr="SA_Bouches 01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15714" y="1908000"/>
            <a:ext cx="3550472" cy="4752000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7379369" y="4712968"/>
            <a:ext cx="30791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fr-FR" sz="16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Ces règles s'appliquent également lorsque les bouches sont installées en plafond</a:t>
            </a:r>
            <a:endParaRPr lang="fr-FR" sz="1600" b="1" dirty="0">
              <a:solidFill>
                <a:srgbClr val="FF5050"/>
              </a:solidFill>
              <a:latin typeface="Calibri" panose="020F0502020204030204" pitchFamily="34" charset="0"/>
            </a:endParaRPr>
          </a:p>
        </p:txBody>
      </p:sp>
      <p:pic>
        <p:nvPicPr>
          <p:cNvPr id="17" name="Image 16" descr="Picto SF et D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Dispositions fonctionnelles des systèmes VMC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025426" y="1189871"/>
            <a:ext cx="87844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ctr"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dispositions fonctionnelles des systèmes de VMC simple et double sont déclinés autour de </a:t>
            </a:r>
            <a:r>
              <a:rPr lang="fr-FR" sz="2500" dirty="0" smtClean="0">
                <a:solidFill>
                  <a:srgbClr val="69AAC8"/>
                </a:solidFill>
                <a:latin typeface="Calibri" panose="020F0502020204030204" pitchFamily="34" charset="0"/>
              </a:rPr>
              <a:t>5</a:t>
            </a:r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 thématiques principales </a:t>
            </a:r>
            <a:endParaRPr lang="fr-FR" sz="2500" b="0" dirty="0">
              <a:solidFill>
                <a:schemeClr val="tx2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537594" y="2789723"/>
            <a:ext cx="6121206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algn="just" eaLnBrk="1" hangingPunct="1">
              <a:spcBef>
                <a:spcPts val="1800"/>
              </a:spcBef>
              <a:buClr>
                <a:srgbClr val="69AAC8"/>
              </a:buClr>
              <a:buFontTx/>
              <a:buChar char="•"/>
            </a:pPr>
            <a:r>
              <a:rPr lang="fr-FR" dirty="0" smtClean="0">
                <a:solidFill>
                  <a:srgbClr val="69AAC8"/>
                </a:solidFill>
                <a:latin typeface="Calibri" panose="020F0502020204030204" pitchFamily="34" charset="0"/>
              </a:rPr>
              <a:t>L'admission de l'air neuf</a:t>
            </a:r>
          </a:p>
          <a:p>
            <a:pPr algn="just" eaLnBrk="1" hangingPunct="1">
              <a:spcBef>
                <a:spcPts val="1800"/>
              </a:spcBef>
              <a:buClr>
                <a:srgbClr val="69AAC8"/>
              </a:buClr>
              <a:buFontTx/>
              <a:buChar char="•"/>
            </a:pPr>
            <a:r>
              <a:rPr lang="fr-FR" dirty="0" smtClean="0">
                <a:solidFill>
                  <a:srgbClr val="69AAC8"/>
                </a:solidFill>
                <a:latin typeface="Calibri" panose="020F0502020204030204" pitchFamily="34" charset="0"/>
              </a:rPr>
              <a:t>Les passages de transit et de transfert d'air</a:t>
            </a:r>
          </a:p>
          <a:p>
            <a:pPr algn="just" eaLnBrk="1" hangingPunct="1">
              <a:spcBef>
                <a:spcPts val="1800"/>
              </a:spcBef>
              <a:buClr>
                <a:srgbClr val="69AAC8"/>
              </a:buClr>
              <a:buFontTx/>
              <a:buChar char="•"/>
            </a:pPr>
            <a:r>
              <a:rPr lang="fr-FR" dirty="0" smtClean="0">
                <a:solidFill>
                  <a:srgbClr val="69AAC8"/>
                </a:solidFill>
                <a:latin typeface="Calibri" panose="020F0502020204030204" pitchFamily="34" charset="0"/>
              </a:rPr>
              <a:t>L'extraction de l'air vicié</a:t>
            </a:r>
          </a:p>
          <a:p>
            <a:pPr algn="just" eaLnBrk="1" hangingPunct="1">
              <a:spcBef>
                <a:spcPts val="1800"/>
              </a:spcBef>
              <a:buClr>
                <a:srgbClr val="69AAC8"/>
              </a:buClr>
              <a:buFontTx/>
              <a:buChar char="•"/>
            </a:pPr>
            <a:r>
              <a:rPr lang="fr-FR" dirty="0" smtClean="0">
                <a:solidFill>
                  <a:srgbClr val="69AAC8"/>
                </a:solidFill>
                <a:latin typeface="Calibri" panose="020F0502020204030204" pitchFamily="34" charset="0"/>
              </a:rPr>
              <a:t>Le groupe ou la centrale de ventilation</a:t>
            </a:r>
          </a:p>
          <a:p>
            <a:pPr algn="just" eaLnBrk="1" hangingPunct="1">
              <a:spcBef>
                <a:spcPts val="1800"/>
              </a:spcBef>
              <a:buClr>
                <a:srgbClr val="69AAC8"/>
              </a:buClr>
              <a:buFontTx/>
              <a:buChar char="•"/>
            </a:pPr>
            <a:r>
              <a:rPr lang="fr-FR" dirty="0" smtClean="0">
                <a:solidFill>
                  <a:srgbClr val="69AAC8"/>
                </a:solidFill>
                <a:latin typeface="Calibri" panose="020F0502020204030204" pitchFamily="34" charset="0"/>
              </a:rPr>
              <a:t>Les réseaux aérauliques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Extraction de l'air vicié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Règles d'implantation des bouches d'extraction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dispositifs de commande doivent être </a:t>
            </a:r>
            <a:r>
              <a:rPr lang="fr-FR" sz="1600" b="0" dirty="0" err="1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manoeuvrables</a:t>
            </a:r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 en position "debout" ou "assise".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Image 8" descr="SA_Bouches 02a.jpg"/>
          <p:cNvPicPr>
            <a:picLocks noChangeAspect="1"/>
          </p:cNvPicPr>
          <p:nvPr/>
        </p:nvPicPr>
        <p:blipFill>
          <a:blip r:embed="rId2" cstate="print">
            <a:lum contrast="5000"/>
          </a:blip>
          <a:stretch>
            <a:fillRect/>
          </a:stretch>
        </p:blipFill>
        <p:spPr>
          <a:xfrm>
            <a:off x="809402" y="1872000"/>
            <a:ext cx="4322551" cy="4752000"/>
          </a:xfrm>
          <a:prstGeom prst="rect">
            <a:avLst/>
          </a:prstGeom>
        </p:spPr>
      </p:pic>
      <p:pic>
        <p:nvPicPr>
          <p:cNvPr id="14" name="Image 13" descr="SA_Bouches 02b.jpg"/>
          <p:cNvPicPr>
            <a:picLocks noChangeAspect="1"/>
          </p:cNvPicPr>
          <p:nvPr/>
        </p:nvPicPr>
        <p:blipFill>
          <a:blip r:embed="rId3" cstate="print">
            <a:lum contrast="5000"/>
          </a:blip>
          <a:stretch>
            <a:fillRect/>
          </a:stretch>
        </p:blipFill>
        <p:spPr>
          <a:xfrm>
            <a:off x="5633938" y="1872000"/>
            <a:ext cx="4322551" cy="4752000"/>
          </a:xfrm>
          <a:prstGeom prst="rect">
            <a:avLst/>
          </a:prstGeom>
        </p:spPr>
      </p:pic>
      <p:pic>
        <p:nvPicPr>
          <p:cNvPr id="15" name="Image 14" descr="Picto SF et D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Extraction de l'air vicié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Règles d'implantation des bouches d'extraction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bouches d'extraction doivent pouvoir être facilement accessibles, nettoyées, entretenues et vérifiées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age 4" descr="SA_Bouches 03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0830" y="1836000"/>
            <a:ext cx="3697044" cy="4824000"/>
          </a:xfrm>
          <a:prstGeom prst="rect">
            <a:avLst/>
          </a:prstGeom>
        </p:spPr>
      </p:pic>
      <p:pic>
        <p:nvPicPr>
          <p:cNvPr id="6" name="Image 5" descr="SA_Bouches 03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64535" y="1835621"/>
            <a:ext cx="3589883" cy="4824000"/>
          </a:xfrm>
          <a:prstGeom prst="rect">
            <a:avLst/>
          </a:prstGeom>
        </p:spPr>
      </p:pic>
      <p:pic>
        <p:nvPicPr>
          <p:cNvPr id="9" name="Image 8" descr="Picto SF et D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Extraction de l'air vicié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Règles d'implantation des bouches d'extraction hygroréglables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bouches d'extraction hygroréglables sont placées à plus de 50 cm des sources de chaleur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age 4" descr="SA_Bouches 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0000" y="1835621"/>
            <a:ext cx="6172420" cy="4824000"/>
          </a:xfrm>
          <a:prstGeom prst="rect">
            <a:avLst/>
          </a:prstGeom>
        </p:spPr>
      </p:pic>
      <p:pic>
        <p:nvPicPr>
          <p:cNvPr id="6" name="Image 5" descr="Attention.jpg"/>
          <p:cNvPicPr preferRelativeResize="0"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33083" y="3311853"/>
            <a:ext cx="540000" cy="54000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7290122" y="3884944"/>
            <a:ext cx="30791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fr-FR" sz="16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Ces règles s'appliquent également lorsque les bouches sont installées en plafond</a:t>
            </a:r>
            <a:endParaRPr lang="fr-FR" sz="1600" b="1" dirty="0">
              <a:solidFill>
                <a:srgbClr val="FF5050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Image 9" descr="Picto SF et D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Extraction de l'air vicié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Raccordement des bouches aux conduits - Avec manchette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La fixation des bouches d'extraction doit être adaptée aux sollicitations mécaniques qu'elles subissent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age 4" descr="SA_Bouches 06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5466" y="1836157"/>
            <a:ext cx="4298349" cy="4824000"/>
          </a:xfrm>
          <a:prstGeom prst="rect">
            <a:avLst/>
          </a:prstGeom>
        </p:spPr>
      </p:pic>
      <p:pic>
        <p:nvPicPr>
          <p:cNvPr id="6" name="Image 5" descr="SA_Bouches 06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1205" y="1907629"/>
            <a:ext cx="1715101" cy="2520000"/>
          </a:xfrm>
          <a:prstGeom prst="rect">
            <a:avLst/>
          </a:prstGeom>
        </p:spPr>
      </p:pic>
      <p:pic>
        <p:nvPicPr>
          <p:cNvPr id="9" name="Image 8" descr="Attention.jpg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85011" y="4607997"/>
            <a:ext cx="540000" cy="54000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642050" y="5181088"/>
            <a:ext cx="30791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fr-FR" sz="16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L'utilisation d'une manchette</a:t>
            </a:r>
          </a:p>
          <a:p>
            <a:pPr algn="ctr" eaLnBrk="1" hangingPunct="1"/>
            <a:r>
              <a:rPr lang="fr-FR" sz="16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rigide est recommandée</a:t>
            </a:r>
          </a:p>
          <a:p>
            <a:pPr algn="ctr" eaLnBrk="1" hangingPunct="1"/>
            <a:r>
              <a:rPr lang="fr-FR" sz="1400" dirty="0" smtClean="0">
                <a:solidFill>
                  <a:srgbClr val="FF5050"/>
                </a:solidFill>
                <a:latin typeface="Calibri" panose="020F0502020204030204" pitchFamily="34" charset="0"/>
              </a:rPr>
              <a:t>Ce dispositif permet en général de raccorder tous les modèles de bouches, en extraction ou en diffusion, en autoréglable ou hygroréglable</a:t>
            </a:r>
            <a:endParaRPr lang="fr-FR" sz="1400" dirty="0">
              <a:solidFill>
                <a:srgbClr val="FF5050"/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Image 10" descr="Picto SF et D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Extraction de l'air vicié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Raccordement des bouches aux conduits - Pose de la manchette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 gabarit est tracé à l'aide des repères de la manchette rigide de type 'Trident" (Ø 80 ou Ø 125mm)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Image 8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pic>
        <p:nvPicPr>
          <p:cNvPr id="10" name="Image 9" descr="SA_Bouches 07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00" y="2520000"/>
            <a:ext cx="9540000" cy="3969951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Extraction de l'air vicié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Raccordement des bouches aux conduits - Pose de la manchette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 percement de la plaque de plâtre doit être réalisé avec un outil adapté (scie cloche de Ø 80 ou 125mm)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age 4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pic>
        <p:nvPicPr>
          <p:cNvPr id="6" name="Image 5" descr="SA_Bouches 07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00" y="2232000"/>
            <a:ext cx="9468000" cy="4349801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Extraction de l'air vicié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Raccordement des bouches aux conduits - Pose de la manchette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supports de fixation doivent être conformes aux prescriptions de la norme NF EN 12236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age 4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pic>
        <p:nvPicPr>
          <p:cNvPr id="6" name="Image 5" descr="SA_Bouches 07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0000" y="2195661"/>
            <a:ext cx="9574724" cy="432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Extraction de l'air vicié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 4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Raccordement des bouches aux conduits - Pose de la manchette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supports de fixation doivent être conformes aux prescriptions de la norme NF EN 12236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Image 8" descr="SA_Bouches 07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2000" y="2232000"/>
            <a:ext cx="9510264" cy="432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Extraction de l'air vicié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 4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Raccordement des bouches aux conduits - Étanchéité à l'air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Appliqué un joint de mastic extrudé sur tout le périmètre de la manchette rigide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Image 6" descr="SA_Bouches 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3606" y="1967761"/>
            <a:ext cx="6478524" cy="4692396"/>
          </a:xfrm>
          <a:prstGeom prst="rect">
            <a:avLst/>
          </a:prstGeom>
        </p:spPr>
      </p:pic>
      <p:pic>
        <p:nvPicPr>
          <p:cNvPr id="8" name="Image 7" descr="Attention.jpg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06306" y="2267669"/>
            <a:ext cx="540000" cy="54000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7163345" y="2840760"/>
            <a:ext cx="307910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fr-FR" sz="16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Afin de garantir l'étanchéité à l'air de la liaison</a:t>
            </a:r>
          </a:p>
          <a:p>
            <a:pPr algn="ctr" eaLnBrk="1" hangingPunct="1"/>
            <a:r>
              <a:rPr lang="fr-FR" sz="16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(bouche d'extraction / plaque de parement)</a:t>
            </a:r>
          </a:p>
          <a:p>
            <a:pPr algn="ctr" eaLnBrk="1" hangingPunct="1"/>
            <a:r>
              <a:rPr lang="fr-FR" sz="1600" dirty="0" smtClean="0">
                <a:solidFill>
                  <a:srgbClr val="FF5050"/>
                </a:solidFill>
                <a:latin typeface="Calibri" panose="020F0502020204030204" pitchFamily="34" charset="0"/>
              </a:rPr>
              <a:t>il est recommandé de mettre en œuvre un joint de mastic extrudé sur tout le périmètre de la manchette rigide</a:t>
            </a:r>
            <a:endParaRPr lang="fr-FR" sz="1400" dirty="0">
              <a:solidFill>
                <a:srgbClr val="FF505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5417914" y="576644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Vue en Coupe</a:t>
            </a:r>
            <a:endParaRPr lang="fr-FR" sz="24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Extraction de l'air vicié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 4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Raccordement de la manchette sur un conduit souple standard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conduits souples standards sont utilisés lorsque le réseau aéraulique est situé hors volume chauffé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Image 7" descr="SA_Bouches 09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0000" y="1944941"/>
            <a:ext cx="9360000" cy="4771143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L'admission de l'air neuf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Image 11" descr="EA SF_Rd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000" y="2160000"/>
            <a:ext cx="9487531" cy="4320000"/>
          </a:xfrm>
          <a:prstGeom prst="rect">
            <a:avLst/>
          </a:prstGeom>
        </p:spPr>
      </p:pic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410694" y="1043533"/>
            <a:ext cx="8543724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Où sont situés les dispositifs d'admission de l'air neuf ?</a:t>
            </a:r>
          </a:p>
          <a:p>
            <a:pPr eaLnBrk="1" hangingPunct="1"/>
            <a:r>
              <a:rPr lang="fr-FR" sz="18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En VMC simple flux, l'admission de l'air neuf est réalisé à l'aide </a:t>
            </a:r>
            <a:r>
              <a:rPr lang="fr-FR" sz="1800" dirty="0" smtClean="0">
                <a:solidFill>
                  <a:srgbClr val="69AAC8"/>
                </a:solidFill>
                <a:latin typeface="Calibri" panose="020F0502020204030204" pitchFamily="34" charset="0"/>
              </a:rPr>
              <a:t>d'entrées d'air</a:t>
            </a:r>
            <a:endParaRPr lang="fr-FR" sz="18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14" name="Image 13" descr="Picto S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370" y="1115541"/>
            <a:ext cx="799388" cy="612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Extraction de l'air vicié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 4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Raccordement de la manchette sur un conduit souple isolé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conduits souples isolés sont utilisés lorsque le réseau aéraulique est situé dans le volume chauffé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Image 6" descr="SA_Bouches 09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0000" y="1944000"/>
            <a:ext cx="9360000" cy="468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Extraction de l'air vicié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 4" descr="Picto SF et D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Bouches d'extraction à débit de pointe - Précautions à prendre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Vérifier le bon fonctionnement et la faisabilité du passage en débit de pointe des bouches d'extraction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Image 7" descr="SA_Bouches 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90875" y="1835621"/>
            <a:ext cx="8031495" cy="4824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Où est situé le groupe de ventilation ?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En VMC simple flux, le groupe de ventilation est généralement installé dans les combles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Image 6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000" y="1115541"/>
            <a:ext cx="705342" cy="540000"/>
          </a:xfrm>
          <a:prstGeom prst="rect">
            <a:avLst/>
          </a:prstGeom>
        </p:spPr>
      </p:pic>
      <p:pic>
        <p:nvPicPr>
          <p:cNvPr id="8" name="Image 7" descr="GX_Coupe Comb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0000" y="1944000"/>
            <a:ext cx="9789373" cy="468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Où est situé le groupe de ventilation ?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En VMC simple flux, le groupe de ventilation est généralement installé dans les combles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Image 6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000" y="1115541"/>
            <a:ext cx="705342" cy="540000"/>
          </a:xfrm>
          <a:prstGeom prst="rect">
            <a:avLst/>
          </a:prstGeom>
        </p:spPr>
      </p:pic>
      <p:pic>
        <p:nvPicPr>
          <p:cNvPr id="9" name="Image 8" descr="GX_Plan Comb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0000" y="1908149"/>
            <a:ext cx="9251892" cy="468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Où est situé le groupe de ventilation ?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Pour limiter les nuisances sonores du ventilateur, le caisson doit être éloigné des pièces de vie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Image 6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000" y="1115541"/>
            <a:ext cx="705342" cy="540000"/>
          </a:xfrm>
          <a:prstGeom prst="rect">
            <a:avLst/>
          </a:prstGeom>
        </p:spPr>
      </p:pic>
      <p:pic>
        <p:nvPicPr>
          <p:cNvPr id="8" name="Image 7" descr="GX_Groupe 02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45506" y="1836000"/>
            <a:ext cx="3188108" cy="4860000"/>
          </a:xfrm>
          <a:prstGeom prst="rect">
            <a:avLst/>
          </a:prstGeom>
        </p:spPr>
      </p:pic>
      <p:pic>
        <p:nvPicPr>
          <p:cNvPr id="10" name="Image 9" descr="GX_Groupe 02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8237" y="1836000"/>
            <a:ext cx="3188109" cy="486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Accès au caisson de ventilation - Pose dans les combles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En VMC simple flux, le groupe de ventilation est généralement conçu pour être installé dans les combles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Image 6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000" y="1115541"/>
            <a:ext cx="705342" cy="540000"/>
          </a:xfrm>
          <a:prstGeom prst="rect">
            <a:avLst/>
          </a:prstGeom>
        </p:spPr>
      </p:pic>
      <p:pic>
        <p:nvPicPr>
          <p:cNvPr id="8" name="Image 7" descr="GX_Groupe 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40000" y="1980000"/>
            <a:ext cx="6235897" cy="4752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Installation par suspension du caisson dans les combles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En VMC simple flux, le groupe de ventilation est généralement conçu pour être installé dans les combles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Image 6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000" y="1115541"/>
            <a:ext cx="705342" cy="540000"/>
          </a:xfrm>
          <a:prstGeom prst="rect">
            <a:avLst/>
          </a:prstGeom>
        </p:spPr>
      </p:pic>
      <p:pic>
        <p:nvPicPr>
          <p:cNvPr id="5" name="Image 4" descr="GX_Groupe 02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2000" y="1835621"/>
            <a:ext cx="3769632" cy="4824000"/>
          </a:xfrm>
          <a:prstGeom prst="rect">
            <a:avLst/>
          </a:prstGeom>
        </p:spPr>
      </p:pic>
      <p:pic>
        <p:nvPicPr>
          <p:cNvPr id="8" name="Image 7" descr="Attention.jpg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94178" y="3301623"/>
            <a:ext cx="540000" cy="54000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6426026" y="3910786"/>
            <a:ext cx="336713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fr-FR" sz="17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Il est recommandé d'utiliser les accessoires de suspension fournis par le fabricant du caisson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age 6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000" y="1115541"/>
            <a:ext cx="705342" cy="540000"/>
          </a:xfrm>
          <a:prstGeom prst="rect">
            <a:avLst/>
          </a:prstGeom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Pose horizontale du caisson sur plancher bois ou béton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 caisson doit être désolidarisé de son support en interposant un matériau élastique sur le plan de pose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Image 7" descr="GX_Groupe 02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2000" y="2880000"/>
            <a:ext cx="7655523" cy="3780000"/>
          </a:xfrm>
          <a:prstGeom prst="rect">
            <a:avLst/>
          </a:prstGeom>
        </p:spPr>
      </p:pic>
      <p:pic>
        <p:nvPicPr>
          <p:cNvPr id="10" name="Image 9" descr="Attention.jpg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76893" y="2018546"/>
            <a:ext cx="540000" cy="540000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6664725" y="2660808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fr-FR" sz="16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Désolidariser le caisson de son support en interposant un matériau élastique sur le plan de pose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GX_Groupe 02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2000" y="2880000"/>
            <a:ext cx="7810607" cy="3780000"/>
          </a:xfrm>
          <a:prstGeom prst="rect">
            <a:avLst/>
          </a:prstGeom>
        </p:spPr>
      </p:pic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age 6" descr="Picto S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0000" y="1115541"/>
            <a:ext cx="705342" cy="540000"/>
          </a:xfrm>
          <a:prstGeom prst="rect">
            <a:avLst/>
          </a:prstGeom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Pose horizontale du caisson sur plancher bois ou béton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 caisson doit être désolidarisé de son support en interposant un matériau élastique sur le plan de pose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Image 9" descr="Attention.jpg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76893" y="2018546"/>
            <a:ext cx="540000" cy="540000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6664725" y="2660808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fr-FR" sz="16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Désolidariser le caisson de son support en interposant un matériau élastique sur le plan de pose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Fixation mural du caisson dans un local ou un placard technique 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Lorsque le caisson est placé dans le logement, il est conseillé de réalisé un coffrage isolants (acoustique)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Image 6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000" y="1115541"/>
            <a:ext cx="705342" cy="540000"/>
          </a:xfrm>
          <a:prstGeom prst="rect">
            <a:avLst/>
          </a:prstGeom>
        </p:spPr>
      </p:pic>
      <p:pic>
        <p:nvPicPr>
          <p:cNvPr id="5" name="Image 4" descr="GX_Groupe 03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3190" y="2051645"/>
            <a:ext cx="8999220" cy="4573524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L'admission de l'air neuf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age 9" descr="EA SF_R+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000" y="2160000"/>
            <a:ext cx="9765526" cy="4320480"/>
          </a:xfrm>
          <a:prstGeom prst="rect">
            <a:avLst/>
          </a:prstGeom>
        </p:spPr>
      </p:pic>
      <p:pic>
        <p:nvPicPr>
          <p:cNvPr id="6" name="Image 5" descr="Picto S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370" y="1115541"/>
            <a:ext cx="799388" cy="612000"/>
          </a:xfrm>
          <a:prstGeom prst="rect">
            <a:avLst/>
          </a:prstGeom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410694" y="1043533"/>
            <a:ext cx="8543724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Où sont situés les dispositifs d'admission de l'air neuf ?</a:t>
            </a:r>
          </a:p>
          <a:p>
            <a:pPr eaLnBrk="1" hangingPunct="1"/>
            <a:r>
              <a:rPr lang="fr-FR" sz="18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En VMC simple flux, l'admission de l'air neuf est réalisé à l'aide </a:t>
            </a:r>
            <a:r>
              <a:rPr lang="fr-FR" sz="1800" dirty="0" smtClean="0">
                <a:solidFill>
                  <a:srgbClr val="69AAC8"/>
                </a:solidFill>
                <a:latin typeface="Calibri" panose="020F0502020204030204" pitchFamily="34" charset="0"/>
              </a:rPr>
              <a:t>d'entrées d'air</a:t>
            </a:r>
            <a:endParaRPr lang="fr-FR" sz="18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Click="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Fixation mural du caisson dans un local ou un placard technique 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Lorsque le caisson est placé dans le logement, il est conseillé de réalisé un coffrage isolants (acoustique)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Image 6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000" y="1115541"/>
            <a:ext cx="705342" cy="540000"/>
          </a:xfrm>
          <a:prstGeom prst="rect">
            <a:avLst/>
          </a:prstGeom>
        </p:spPr>
      </p:pic>
      <p:pic>
        <p:nvPicPr>
          <p:cNvPr id="5" name="Image 4" descr="GX_Groupe 03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9402" y="2699717"/>
            <a:ext cx="9180000" cy="3202507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Centrale VMC DF - Évacuation des condensats de l'échangeur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condensats sont évacués via un siphon pour éviter toute remontées d'odeurs dans le logement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age 4" descr="GX_Groupe 04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9482" y="1784759"/>
            <a:ext cx="4067918" cy="4947406"/>
          </a:xfrm>
          <a:prstGeom prst="rect">
            <a:avLst/>
          </a:prstGeom>
        </p:spPr>
      </p:pic>
      <p:pic>
        <p:nvPicPr>
          <p:cNvPr id="8" name="Image 7" descr="Attention.jpg"/>
          <p:cNvPicPr preferRelativeResize="0"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85011" y="1979637"/>
            <a:ext cx="540000" cy="54000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6642050" y="2624736"/>
            <a:ext cx="3079105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 eaLnBrk="1" hangingPunct="1">
              <a:spcAft>
                <a:spcPts val="600"/>
              </a:spcAft>
              <a:buFont typeface="Calibri" pitchFamily="34" charset="0"/>
              <a:buChar char="•"/>
            </a:pPr>
            <a:r>
              <a:rPr lang="fr-FR" sz="1600" dirty="0" smtClean="0">
                <a:solidFill>
                  <a:srgbClr val="FF5050"/>
                </a:solidFill>
                <a:latin typeface="Calibri" panose="020F0502020204030204" pitchFamily="34" charset="0"/>
              </a:rPr>
              <a:t>Un échangeur thermique haute efficacité (non rotatif) peut générer plusieurs litres d'eau par heure.</a:t>
            </a:r>
          </a:p>
          <a:p>
            <a:pPr marL="182563" indent="-182563" eaLnBrk="1" hangingPunct="1">
              <a:spcAft>
                <a:spcPts val="600"/>
              </a:spcAft>
              <a:buFont typeface="Calibri" pitchFamily="34" charset="0"/>
              <a:buChar char="•"/>
            </a:pPr>
            <a:r>
              <a:rPr lang="fr-FR" sz="1600" dirty="0" smtClean="0">
                <a:solidFill>
                  <a:srgbClr val="FF5050"/>
                </a:solidFill>
                <a:latin typeface="Calibri" panose="020F0502020204030204" pitchFamily="34" charset="0"/>
              </a:rPr>
              <a:t>L'évacuation de la condensation issue de l'échangeur vers le réseau des eaux usées (EU) ou des eaux pluviales (EP) doit impérativement se faire via un siphon.</a:t>
            </a:r>
          </a:p>
          <a:p>
            <a:pPr marL="182563" indent="-182563" eaLnBrk="1" hangingPunct="1">
              <a:spcAft>
                <a:spcPts val="600"/>
              </a:spcAft>
              <a:buFont typeface="Calibri" pitchFamily="34" charset="0"/>
              <a:buChar char="•"/>
            </a:pPr>
            <a:r>
              <a:rPr lang="fr-FR" sz="1600" dirty="0" smtClean="0">
                <a:solidFill>
                  <a:srgbClr val="FF5050"/>
                </a:solidFill>
                <a:latin typeface="Calibri" panose="020F0502020204030204" pitchFamily="34" charset="0"/>
              </a:rPr>
              <a:t>La mise en place de l'échangeur et du bac de récupération des condensats doit être conforme aux indications du fabricant de la centrale double flux.</a:t>
            </a:r>
            <a:endParaRPr lang="fr-FR" sz="1400" dirty="0">
              <a:solidFill>
                <a:srgbClr val="FF5050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Image 9" descr="Picto SF et D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Centrale VMC DF - Évacuation des condensats de l'échangeur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condensats sont évacués via un siphon pour éviter toute remontées d'odeurs dans le logement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Image 7" descr="Attention.jpg"/>
          <p:cNvPicPr preferRelativeResize="0"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90282" y="1931502"/>
            <a:ext cx="540000" cy="54000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6947321" y="2576601"/>
            <a:ext cx="3079105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 eaLnBrk="1" hangingPunct="1">
              <a:spcAft>
                <a:spcPts val="600"/>
              </a:spcAft>
              <a:buFont typeface="Calibri" pitchFamily="34" charset="0"/>
              <a:buChar char="•"/>
            </a:pPr>
            <a:r>
              <a:rPr lang="fr-FR" sz="1600" dirty="0" smtClean="0">
                <a:solidFill>
                  <a:srgbClr val="FF5050"/>
                </a:solidFill>
                <a:latin typeface="Calibri" panose="020F0502020204030204" pitchFamily="34" charset="0"/>
              </a:rPr>
              <a:t>Un échangeur thermique haute efficacité (non rotatif) peut générer plusieurs litres d'eau par heure.</a:t>
            </a:r>
          </a:p>
          <a:p>
            <a:pPr marL="182563" indent="-182563" eaLnBrk="1" hangingPunct="1">
              <a:spcAft>
                <a:spcPts val="600"/>
              </a:spcAft>
              <a:buFont typeface="Calibri" pitchFamily="34" charset="0"/>
              <a:buChar char="•"/>
            </a:pPr>
            <a:r>
              <a:rPr lang="fr-FR" sz="1600" dirty="0" smtClean="0">
                <a:solidFill>
                  <a:srgbClr val="FF5050"/>
                </a:solidFill>
                <a:latin typeface="Calibri" panose="020F0502020204030204" pitchFamily="34" charset="0"/>
              </a:rPr>
              <a:t>L'évacuation de la condensation issue de l'échangeur vers le réseau des eaux usées (EU) ou des eaux pluviales (EP) doit impérativement se faire via un siphon.</a:t>
            </a:r>
          </a:p>
          <a:p>
            <a:pPr marL="182563" indent="-182563" eaLnBrk="1" hangingPunct="1">
              <a:spcAft>
                <a:spcPts val="600"/>
              </a:spcAft>
              <a:buFont typeface="Calibri" pitchFamily="34" charset="0"/>
              <a:buChar char="•"/>
            </a:pPr>
            <a:r>
              <a:rPr lang="fr-FR" sz="1600" dirty="0" smtClean="0">
                <a:solidFill>
                  <a:srgbClr val="FF5050"/>
                </a:solidFill>
                <a:latin typeface="Calibri" panose="020F0502020204030204" pitchFamily="34" charset="0"/>
              </a:rPr>
              <a:t>La mise en place de l'échangeur et du bac de récupération des condensats doit être conforme aux indications du fabricant de la centrale double flux.</a:t>
            </a:r>
            <a:endParaRPr lang="fr-FR" sz="1400" dirty="0">
              <a:solidFill>
                <a:srgbClr val="FF5050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Image 9" descr="GX_Groupe 04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1450" y="1980165"/>
            <a:ext cx="5098625" cy="4752000"/>
          </a:xfrm>
          <a:prstGeom prst="rect">
            <a:avLst/>
          </a:prstGeom>
        </p:spPr>
      </p:pic>
      <p:pic>
        <p:nvPicPr>
          <p:cNvPr id="11" name="Image 10" descr="Picto SF et D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age 6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5541"/>
            <a:ext cx="705342" cy="540000"/>
          </a:xfrm>
          <a:prstGeom prst="rect">
            <a:avLst/>
          </a:prstGeom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Raccordement des conduits - Repérage du diamètre des piquages </a:t>
            </a:r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piquages non utilisés doivent être obturés à l'aide des accessoires fournis par le fabricant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Image 11" descr="GX_Groupe 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1509" y="1836157"/>
            <a:ext cx="6326645" cy="4824000"/>
          </a:xfrm>
          <a:prstGeom prst="rect">
            <a:avLst/>
          </a:prstGeom>
        </p:spPr>
      </p:pic>
      <p:pic>
        <p:nvPicPr>
          <p:cNvPr id="13" name="Image 12" descr="Attention.jpg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10202" y="2339677"/>
            <a:ext cx="540000" cy="540000"/>
          </a:xfrm>
          <a:prstGeom prst="rect">
            <a:avLst/>
          </a:prstGeom>
        </p:spPr>
      </p:pic>
      <p:sp>
        <p:nvSpPr>
          <p:cNvPr id="14" name="ZoneTexte 13"/>
          <p:cNvSpPr txBox="1"/>
          <p:nvPr/>
        </p:nvSpPr>
        <p:spPr>
          <a:xfrm>
            <a:off x="6498034" y="2981939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fr-FR" sz="16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Les piquages non utilisés doivent</a:t>
            </a:r>
          </a:p>
          <a:p>
            <a:pPr algn="ctr" eaLnBrk="1" hangingPunct="1"/>
            <a:r>
              <a:rPr lang="fr-FR" sz="16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impérativement être obturés à l'aide</a:t>
            </a:r>
          </a:p>
          <a:p>
            <a:pPr algn="ctr" eaLnBrk="1" hangingPunct="1"/>
            <a:r>
              <a:rPr lang="fr-FR" sz="16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des accessoires fournis par le fabricant</a:t>
            </a: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age 6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5541"/>
            <a:ext cx="705342" cy="540000"/>
          </a:xfrm>
          <a:prstGeom prst="rect">
            <a:avLst/>
          </a:prstGeom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Raccordement des gaines ou conduits souples non isolés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piquages non utilisés doivent être obturés à l'aide des accessoires fournis par le fabricant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Image 7" descr="GX_Groupe 06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4418" y="2139179"/>
            <a:ext cx="9000000" cy="4376962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age 6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5541"/>
            <a:ext cx="705342" cy="540000"/>
          </a:xfrm>
          <a:prstGeom prst="rect">
            <a:avLst/>
          </a:prstGeom>
        </p:spPr>
      </p:pic>
      <p:pic>
        <p:nvPicPr>
          <p:cNvPr id="6" name="Image 5" descr="GX_Groupe 06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81410" y="2123303"/>
            <a:ext cx="9000000" cy="4392838"/>
          </a:xfrm>
          <a:prstGeom prst="rect">
            <a:avLst/>
          </a:prstGeom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Raccordement des gaines ou conduits souples non isolés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piquages non utilisés doivent être obturés à l'aide des accessoires fournis par le fabricant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 5" descr="GX_Groupe 06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1410" y="3178024"/>
            <a:ext cx="9000000" cy="3410125"/>
          </a:xfrm>
          <a:prstGeom prst="rect">
            <a:avLst/>
          </a:prstGeom>
        </p:spPr>
      </p:pic>
      <p:pic>
        <p:nvPicPr>
          <p:cNvPr id="8" name="Image 7" descr="Attention.jpg"/>
          <p:cNvPicPr preferRelativeResize="0"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69642" y="1979637"/>
            <a:ext cx="540000" cy="54000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1457474" y="2549891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fr-FR" sz="16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Utiliser les accessoires de serrage fournis par les fabricants !</a:t>
            </a:r>
          </a:p>
          <a:p>
            <a:pPr algn="ctr" eaLnBrk="1" hangingPunct="1"/>
            <a:r>
              <a:rPr lang="fr-FR" sz="1600" dirty="0" smtClean="0">
                <a:solidFill>
                  <a:srgbClr val="FF5050"/>
                </a:solidFill>
                <a:latin typeface="Calibri" panose="020F0502020204030204" pitchFamily="34" charset="0"/>
              </a:rPr>
              <a:t>(Colliers de serrage à fil ou autres)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Raccordement des gaines ou conduits souples isolés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piquages non utilisés doivent être obturés à l'aide des accessoires fournis par le fabricant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Image 10" descr="Picto SF et D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 5" descr="GX_Groupe 06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2410" y="2051645"/>
            <a:ext cx="9000000" cy="4527783"/>
          </a:xfrm>
          <a:prstGeom prst="rect">
            <a:avLst/>
          </a:prstGeom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Raccordement des gaines ou conduits souples isolés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piquages non utilisés doivent être obturés à l'aide des accessoires fournis par le fabricant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Image 9" descr="Picto SF et D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Raccordement du conduit de refoulement sur sortie extérieure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La sortie aéraulique de ventilation mécanique contrôlée (VMC) s'effectue généralement en toiture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Image 7" descr="GX_Groupe 07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354" y="1908165"/>
            <a:ext cx="6962594" cy="4824000"/>
          </a:xfrm>
          <a:prstGeom prst="rect">
            <a:avLst/>
          </a:prstGeom>
        </p:spPr>
      </p:pic>
      <p:pic>
        <p:nvPicPr>
          <p:cNvPr id="9" name="Image 8" descr="Picto SF et D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pic>
        <p:nvPicPr>
          <p:cNvPr id="10" name="Image 9" descr="GX_Groupe 07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6026" y="3780069"/>
            <a:ext cx="4066950" cy="2088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Où est situé le réseau de conduits d'extraction et de rejet ?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 réseau d'extraction est réalisé à l'aide de conduits (ou gaines) souples, rigides ou semi-rigides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Image 7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000" y="1115541"/>
            <a:ext cx="705342" cy="540000"/>
          </a:xfrm>
          <a:prstGeom prst="rect">
            <a:avLst/>
          </a:prstGeom>
        </p:spPr>
      </p:pic>
      <p:pic>
        <p:nvPicPr>
          <p:cNvPr id="9" name="Image 8" descr="GX_Coupe Comb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370" y="1944000"/>
            <a:ext cx="9789373" cy="468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L'admission de l'air neuf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410694" y="1043533"/>
            <a:ext cx="8543724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Où sont situés les dispositifs d'admission de l'air neuf ?</a:t>
            </a:r>
          </a:p>
          <a:p>
            <a:pPr eaLnBrk="1" hangingPunct="1"/>
            <a:r>
              <a:rPr lang="fr-FR" sz="18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En VMC double flux, l'admission de l'air neuf est réalisé à l'aide de </a:t>
            </a:r>
            <a:r>
              <a:rPr lang="fr-FR" sz="1800" dirty="0" smtClean="0">
                <a:solidFill>
                  <a:srgbClr val="69AAC8"/>
                </a:solidFill>
                <a:latin typeface="Calibri" panose="020F0502020204030204" pitchFamily="34" charset="0"/>
              </a:rPr>
              <a:t>bouches de soufflage</a:t>
            </a:r>
            <a:endParaRPr lang="fr-FR" sz="18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Image 7" descr="EA DF_Rd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000" y="2160000"/>
            <a:ext cx="9916268" cy="4320000"/>
          </a:xfrm>
          <a:prstGeom prst="rect">
            <a:avLst/>
          </a:prstGeom>
        </p:spPr>
      </p:pic>
      <p:pic>
        <p:nvPicPr>
          <p:cNvPr id="9" name="Image 8" descr="Picto D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600" y="1116000"/>
            <a:ext cx="799388" cy="612000"/>
          </a:xfrm>
          <a:prstGeom prst="rect">
            <a:avLst/>
          </a:prstGeom>
        </p:spPr>
      </p:pic>
    </p:spTree>
  </p:cSld>
  <p:clrMapOvr>
    <a:masterClrMapping/>
  </p:clrMapOvr>
  <p:transition spd="slow" advClick="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Où est situé le réseau de conduits d'extraction et de rejet ?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 réseau d'extraction est réalisé à l'aide de conduits (ou gaines) souples, rigides ou semi-rigides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Image 7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000" y="1115541"/>
            <a:ext cx="705342" cy="540000"/>
          </a:xfrm>
          <a:prstGeom prst="rect">
            <a:avLst/>
          </a:prstGeom>
        </p:spPr>
      </p:pic>
      <p:pic>
        <p:nvPicPr>
          <p:cNvPr id="6" name="Image 5" descr="GX_Plan Comb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0000" y="1908149"/>
            <a:ext cx="9251892" cy="468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Points de vigilance sur la mise en œuvre des conduits souples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La présence de nombreux coudes et les sur-longueurs de conduits créent d'importantes pertes de charges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Image 8" descr="RX_Conduits 01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5386" y="1908157"/>
            <a:ext cx="9457552" cy="4752000"/>
          </a:xfrm>
          <a:prstGeom prst="rect">
            <a:avLst/>
          </a:prstGeom>
        </p:spPr>
      </p:pic>
      <p:pic>
        <p:nvPicPr>
          <p:cNvPr id="6" name="Image 5" descr="Picto SF et D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Points de vigilance sur la mise en œuvre des conduits souples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La présence de nombreux coudes et les sur-longueurs de conduits créent d'importantes pertes de charges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Image 6" descr="RX_Conduits 01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370" y="1908157"/>
            <a:ext cx="9672720" cy="4752000"/>
          </a:xfrm>
          <a:prstGeom prst="rect">
            <a:avLst/>
          </a:prstGeom>
        </p:spPr>
      </p:pic>
      <p:pic>
        <p:nvPicPr>
          <p:cNvPr id="9" name="Image 8" descr="Picto SF et D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RX_Conduits 02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297" y="1908165"/>
            <a:ext cx="6190747" cy="4788000"/>
          </a:xfrm>
          <a:prstGeom prst="rect">
            <a:avLst/>
          </a:prstGeom>
        </p:spPr>
      </p:pic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Points de vigilance sur la mise en œuvre des conduits souples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Ne pas écraser ou étrangler le conduit pour faciliter sa mise en place dans un passage étroit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Image 8" descr="Attention.jpg"/>
          <p:cNvPicPr preferRelativeResize="0"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54218" y="4898866"/>
            <a:ext cx="540000" cy="540000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6642050" y="5469120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fr-FR" sz="16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Un écrasement ou une forte réduction de la section d'un conduit créent</a:t>
            </a:r>
          </a:p>
          <a:p>
            <a:pPr algn="ctr" eaLnBrk="1" hangingPunct="1"/>
            <a:r>
              <a:rPr lang="fr-FR" sz="1600" b="1" dirty="0" smtClean="0">
                <a:solidFill>
                  <a:srgbClr val="FF5050"/>
                </a:solidFill>
                <a:latin typeface="Calibri" panose="020F0502020204030204" pitchFamily="34" charset="0"/>
              </a:rPr>
              <a:t>d'importantes pertes de charges</a:t>
            </a:r>
            <a:endParaRPr lang="fr-FR" sz="1600" dirty="0" smtClean="0">
              <a:solidFill>
                <a:srgbClr val="FF5050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Image 11" descr="Picto SF et D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Points de vigilance sur la mise en œuvre des conduits souples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Il est recommandé de ne réaliser que des coudes de grand rayon (Supérieur à 90°)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Image 6" descr="RX_Conduits 02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296" y="1872157"/>
            <a:ext cx="9082281" cy="4788000"/>
          </a:xfrm>
          <a:prstGeom prst="rect">
            <a:avLst/>
          </a:prstGeom>
        </p:spPr>
      </p:pic>
      <p:pic>
        <p:nvPicPr>
          <p:cNvPr id="9" name="Image 8" descr="Picto SF et D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Points de vigilance sur la mise en œuvre des conduits souples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conduits doivent être tendus et rectilignes mais sans déchirement et correctement fixés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age 4" descr="RX_Conduits 03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000" y="1980157"/>
            <a:ext cx="9624435" cy="4680000"/>
          </a:xfrm>
          <a:prstGeom prst="rect">
            <a:avLst/>
          </a:prstGeom>
        </p:spPr>
      </p:pic>
      <p:pic>
        <p:nvPicPr>
          <p:cNvPr id="7" name="Image 6" descr="Picto SF et D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Points de vigilance sur la mise en œuvre des conduits souples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conduits doivent être tendus et rectilignes mais sans déchirement et correctement fixés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Image 6" descr="RX_Conduits 03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73498" y="1907629"/>
            <a:ext cx="7530072" cy="4752000"/>
          </a:xfrm>
          <a:prstGeom prst="rect">
            <a:avLst/>
          </a:prstGeom>
        </p:spPr>
      </p:pic>
      <p:pic>
        <p:nvPicPr>
          <p:cNvPr id="9" name="Image 8" descr="Picto SF et D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Points de vigilance sur la mise en œuvre des conduits souples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conduits doivent être tendus et rectilignes mais sans déchirement et correctement fixés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age 4" descr="RX_Conduits 03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28501" y="1908157"/>
            <a:ext cx="5889613" cy="475200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7578154" y="2629450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fr-FR" sz="1800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Pose en comble</a:t>
            </a:r>
          </a:p>
          <a:p>
            <a:pPr algn="ctr" eaLnBrk="1" hangingPunct="1"/>
            <a:r>
              <a:rPr lang="fr-FR" sz="1800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sur solives</a:t>
            </a:r>
            <a:endParaRPr lang="fr-FR" sz="1800" dirty="0" smtClean="0">
              <a:solidFill>
                <a:schemeClr val="tx2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7578154" y="5221738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fr-FR" sz="1800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Pose en faux-plafond</a:t>
            </a:r>
          </a:p>
          <a:p>
            <a:pPr algn="ctr" eaLnBrk="1" hangingPunct="1"/>
            <a:r>
              <a:rPr lang="fr-FR" sz="1800" b="1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sur suspentes</a:t>
            </a:r>
            <a:endParaRPr lang="fr-FR" sz="1800" dirty="0" smtClean="0">
              <a:solidFill>
                <a:schemeClr val="tx2">
                  <a:lumMod val="65000"/>
                  <a:lumOff val="3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10" name="Image 9" descr="Picto SF et D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Points de vigilance sur l'implantation des conduits en double-flux</a:t>
            </a:r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 En VMC double flux, il est recommandé d'installer les conduits dans le volume chauffé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age 4" descr="RX_Conduits 04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7354" y="2195661"/>
            <a:ext cx="9914345" cy="4320000"/>
          </a:xfrm>
          <a:prstGeom prst="rect">
            <a:avLst/>
          </a:prstGeom>
        </p:spPr>
      </p:pic>
      <p:pic>
        <p:nvPicPr>
          <p:cNvPr id="7" name="Image 6" descr="Picto SF et D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Groupe de ventilation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910442" cy="72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Points de vigilance sur l'implantation des conduits en double-flux</a:t>
            </a:r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 En VMC double flux, il est recommandé d'installer les conduits dans le volume chauffé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7" name="Image 6" descr="RX_Conduits 04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370" y="2299481"/>
            <a:ext cx="9540000" cy="3712604"/>
          </a:xfrm>
          <a:prstGeom prst="rect">
            <a:avLst/>
          </a:prstGeom>
        </p:spPr>
      </p:pic>
      <p:pic>
        <p:nvPicPr>
          <p:cNvPr id="9" name="Image 8" descr="Picto SF et D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L'admission de l'air neuf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410694" y="1043533"/>
            <a:ext cx="8543724" cy="754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Où sont situés les dispositifs d'admission de l'air neuf ?</a:t>
            </a:r>
          </a:p>
          <a:p>
            <a:pPr eaLnBrk="1" hangingPunct="1"/>
            <a:r>
              <a:rPr lang="fr-FR" sz="18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En VMC double flux, l'admission de l'air neuf est réalisé à l'aide de </a:t>
            </a:r>
            <a:r>
              <a:rPr lang="fr-FR" sz="1800" dirty="0" smtClean="0">
                <a:solidFill>
                  <a:srgbClr val="69AAC8"/>
                </a:solidFill>
                <a:latin typeface="Calibri" panose="020F0502020204030204" pitchFamily="34" charset="0"/>
              </a:rPr>
              <a:t>bouches de soufflage</a:t>
            </a:r>
            <a:endParaRPr lang="fr-FR" sz="18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8" name="Image 7" descr="EA DF_R+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000" y="2160000"/>
            <a:ext cx="9930745" cy="4320000"/>
          </a:xfrm>
          <a:prstGeom prst="rect">
            <a:avLst/>
          </a:prstGeom>
        </p:spPr>
      </p:pic>
      <p:pic>
        <p:nvPicPr>
          <p:cNvPr id="9" name="Image 8" descr="Picto D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600" y="1116000"/>
            <a:ext cx="799388" cy="612000"/>
          </a:xfrm>
          <a:prstGeom prst="rect">
            <a:avLst/>
          </a:prstGeom>
        </p:spPr>
      </p:pic>
    </p:spTree>
  </p:cSld>
  <p:clrMapOvr>
    <a:masterClrMapping/>
  </p:clrMapOvr>
  <p:transition spd="slow" advClick="0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"/>
          <p:cNvSpPr txBox="1">
            <a:spLocks/>
          </p:cNvSpPr>
          <p:nvPr/>
        </p:nvSpPr>
        <p:spPr>
          <a:xfrm>
            <a:off x="1620000" y="215509"/>
            <a:ext cx="892899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Merci pour </a:t>
            </a:r>
            <a:r>
              <a:rPr lang="fr-FR" sz="3600" kern="0" dirty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votre attention !</a:t>
            </a:r>
          </a:p>
        </p:txBody>
      </p:sp>
      <p:pic>
        <p:nvPicPr>
          <p:cNvPr id="4" name="Image 3" descr="Logo ADEME 20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0000" y="2520000"/>
            <a:ext cx="1926336" cy="2136648"/>
          </a:xfrm>
          <a:prstGeom prst="rect">
            <a:avLst/>
          </a:prstGeom>
        </p:spPr>
      </p:pic>
      <p:sp>
        <p:nvSpPr>
          <p:cNvPr id="5" name="Titre 1"/>
          <p:cNvSpPr txBox="1">
            <a:spLocks/>
          </p:cNvSpPr>
          <p:nvPr/>
        </p:nvSpPr>
        <p:spPr>
          <a:xfrm>
            <a:off x="1080000" y="5760000"/>
            <a:ext cx="8550370" cy="864096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/>
            <a:r>
              <a:rPr lang="fr-FR" sz="14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cs typeface="Calibri Light" pitchFamily="34" charset="0"/>
              </a:rPr>
              <a:t>Toute utilisation de tout ou partie de ce diaporama doit mentionner explicitement la source :</a:t>
            </a:r>
          </a:p>
          <a:p>
            <a:pPr algn="ctr"/>
            <a:r>
              <a:rPr lang="fr-FR" sz="14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cs typeface="Calibri Light" pitchFamily="34" charset="0"/>
              </a:rPr>
              <a:t>« </a:t>
            </a:r>
            <a:r>
              <a:rPr lang="fr-FR" sz="1400" b="0" i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cs typeface="Calibri Light" pitchFamily="34" charset="0"/>
              </a:rPr>
              <a:t>Diapositives issues de la valise pédagogique ADEME-Cerema, Ventilation dans les logements, Romuald </a:t>
            </a:r>
            <a:r>
              <a:rPr lang="fr-FR" sz="1400" b="0" i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cs typeface="Calibri Light" pitchFamily="34" charset="0"/>
              </a:rPr>
              <a:t>Jobert, Cerema Centre-Est, </a:t>
            </a:r>
            <a:r>
              <a:rPr lang="fr-FR" sz="1400" b="0" i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cs typeface="Calibri Light" pitchFamily="34" charset="0"/>
              </a:rPr>
              <a:t>novembre 2016 </a:t>
            </a:r>
            <a:r>
              <a:rPr lang="fr-FR" sz="1400" b="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itchFamily="34" charset="0"/>
                <a:cs typeface="Calibri Light" pitchFamily="34" charset="0"/>
              </a:rPr>
              <a:t>»</a:t>
            </a:r>
            <a:endParaRPr lang="fr-FR" sz="1400" b="0" kern="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4861364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L'admission de l'air neuf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Image 5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820000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Montage sur menuiserie - Réalisation des mortaises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mortaises sont normalisées afin de répondre aux exigences mécaniques des profils de menuiserie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Image 8" descr="03a_Elevation Mortaise-Profil Bois 1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71286" y="2123653"/>
            <a:ext cx="5183132" cy="2072430"/>
          </a:xfrm>
          <a:prstGeom prst="rect">
            <a:avLst/>
          </a:prstGeom>
        </p:spPr>
      </p:pic>
      <p:pic>
        <p:nvPicPr>
          <p:cNvPr id="10" name="Image 9" descr="02a_Coupe Mortaise-Profil Boi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80000" y="2051645"/>
            <a:ext cx="3397112" cy="4500000"/>
          </a:xfrm>
          <a:prstGeom prst="rect">
            <a:avLst/>
          </a:prstGeom>
        </p:spPr>
      </p:pic>
      <p:pic>
        <p:nvPicPr>
          <p:cNvPr id="11" name="Image 10" descr="Attenti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29882" y="5147989"/>
            <a:ext cx="763687" cy="720000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5965577" y="5016747"/>
            <a:ext cx="3797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b="1" dirty="0" smtClean="0">
                <a:solidFill>
                  <a:srgbClr val="FF5050"/>
                </a:solidFill>
                <a:latin typeface="Calibri" pitchFamily="34" charset="0"/>
              </a:rPr>
              <a:t>Quelque soit le type de menuiserie</a:t>
            </a:r>
          </a:p>
          <a:p>
            <a:r>
              <a:rPr lang="fr-FR" sz="1800" b="1" dirty="0" smtClean="0">
                <a:solidFill>
                  <a:srgbClr val="FF5050"/>
                </a:solidFill>
                <a:latin typeface="Calibri" pitchFamily="34" charset="0"/>
              </a:rPr>
              <a:t>les mortaises doivent être réalisées</a:t>
            </a:r>
          </a:p>
          <a:p>
            <a:r>
              <a:rPr lang="fr-FR" sz="1800" b="1" dirty="0" smtClean="0">
                <a:solidFill>
                  <a:srgbClr val="FF5050"/>
                </a:solidFill>
                <a:latin typeface="Calibri" pitchFamily="34" charset="0"/>
              </a:rPr>
              <a:t>à l'usine ou à l'atelier de fabrication !</a:t>
            </a:r>
            <a:endParaRPr lang="fr-FR" sz="1800" b="1" dirty="0">
              <a:solidFill>
                <a:srgbClr val="FF505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881410" y="215509"/>
            <a:ext cx="9667582" cy="612000"/>
          </a:xfrm>
          <a:prstGeom prst="rect">
            <a:avLst/>
          </a:prstGeom>
        </p:spPr>
        <p:txBody>
          <a:bodyPr/>
          <a:lstStyle>
            <a:lvl1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rgbClr val="82AAD7"/>
                </a:solidFill>
                <a:latin typeface="+mj-lt"/>
                <a:ea typeface="+mj-ea"/>
                <a:cs typeface="+mj-cs"/>
              </a:defRPr>
            </a:lvl1pPr>
            <a:lvl2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2pPr>
            <a:lvl3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3pPr>
            <a:lvl4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4pPr>
            <a:lvl5pPr algn="r" defTabSz="995914" rtl="0" eaLnBrk="0" fontAlgn="base" hangingPunct="0">
              <a:spcBef>
                <a:spcPct val="0"/>
              </a:spcBef>
              <a:spcAft>
                <a:spcPct val="0"/>
              </a:spcAft>
              <a:defRPr sz="3496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431963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863925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1295888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1727850" algn="r" rtl="0" fontAlgn="base">
              <a:spcBef>
                <a:spcPct val="0"/>
              </a:spcBef>
              <a:spcAft>
                <a:spcPct val="0"/>
              </a:spcAft>
              <a:defRPr sz="3023" b="1">
                <a:solidFill>
                  <a:schemeClr val="bg2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r>
              <a:rPr lang="fr-FR" sz="3600" kern="0" dirty="0" smtClean="0">
                <a:solidFill>
                  <a:srgbClr val="69AAC8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L'admission de l'air neuf</a:t>
            </a:r>
            <a:endParaRPr lang="fr-FR" sz="3600" kern="0" dirty="0">
              <a:solidFill>
                <a:srgbClr val="69AAC8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Image 8" descr="Picto S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4000" y="1116000"/>
            <a:ext cx="705342" cy="540000"/>
          </a:xfrm>
          <a:prstGeom prst="rect">
            <a:avLst/>
          </a:prstGeom>
        </p:spPr>
      </p:pic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260000" y="1008000"/>
            <a:ext cx="8820000" cy="7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pPr eaLnBrk="1" hangingPunct="1"/>
            <a:r>
              <a:rPr lang="fr-FR" sz="250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Montage sur menuiserie - Réalisation des mortaises</a:t>
            </a:r>
          </a:p>
          <a:p>
            <a:pPr eaLnBrk="1" hangingPunct="1"/>
            <a:r>
              <a:rPr lang="fr-FR" sz="1600" b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Les mortaises sont normalisées afin de répondre aux exigences mécaniques des profils de menuiserie</a:t>
            </a:r>
            <a:endParaRPr lang="fr-FR" sz="1600" dirty="0">
              <a:solidFill>
                <a:srgbClr val="69AAC8"/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Image 10" descr="Attenti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3938" y="5960402"/>
            <a:ext cx="649135" cy="612000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6325617" y="5829160"/>
            <a:ext cx="3365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 smtClean="0">
                <a:solidFill>
                  <a:srgbClr val="FF5050"/>
                </a:solidFill>
                <a:latin typeface="Calibri" pitchFamily="34" charset="0"/>
              </a:rPr>
              <a:t>Quelque soit le type de menuiserie</a:t>
            </a:r>
          </a:p>
          <a:p>
            <a:r>
              <a:rPr lang="fr-FR" sz="1600" b="1" dirty="0" smtClean="0">
                <a:solidFill>
                  <a:srgbClr val="FF5050"/>
                </a:solidFill>
                <a:latin typeface="Calibri" pitchFamily="34" charset="0"/>
              </a:rPr>
              <a:t>les mortaises doivent être réalisées</a:t>
            </a:r>
          </a:p>
          <a:p>
            <a:r>
              <a:rPr lang="fr-FR" sz="1600" b="1" dirty="0" smtClean="0">
                <a:solidFill>
                  <a:srgbClr val="FF5050"/>
                </a:solidFill>
                <a:latin typeface="Calibri" pitchFamily="34" charset="0"/>
              </a:rPr>
              <a:t>à l'usine ou à l'atelier de fabrication !</a:t>
            </a:r>
            <a:endParaRPr lang="fr-FR" sz="1600" b="1" dirty="0">
              <a:solidFill>
                <a:srgbClr val="FF5050"/>
              </a:solidFill>
              <a:latin typeface="Calibri" pitchFamily="34" charset="0"/>
            </a:endParaRPr>
          </a:p>
        </p:txBody>
      </p:sp>
      <p:pic>
        <p:nvPicPr>
          <p:cNvPr id="13" name="Image 12" descr="02b_Coupe Mortaise-Profil Creu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3418" y="1979637"/>
            <a:ext cx="3628179" cy="4500000"/>
          </a:xfrm>
          <a:prstGeom prst="rect">
            <a:avLst/>
          </a:prstGeom>
        </p:spPr>
      </p:pic>
      <p:pic>
        <p:nvPicPr>
          <p:cNvPr id="14" name="Image 13" descr="03b_Elevation Mortaise-Profil Creux 4F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00" y="1980000"/>
            <a:ext cx="5220000" cy="1853618"/>
          </a:xfrm>
          <a:prstGeom prst="rect">
            <a:avLst/>
          </a:prstGeom>
        </p:spPr>
      </p:pic>
      <p:pic>
        <p:nvPicPr>
          <p:cNvPr id="15" name="Image 14" descr="03c_Elevation Mortaise-Profil Creux 2F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60000" y="3995861"/>
            <a:ext cx="5044656" cy="180000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dele RJ">
  <a:themeElements>
    <a:clrScheme name="modele RJ 2">
      <a:dk1>
        <a:srgbClr val="000000"/>
      </a:dk1>
      <a:lt1>
        <a:srgbClr val="FFFFFF"/>
      </a:lt1>
      <a:dk2>
        <a:srgbClr val="000000"/>
      </a:dk2>
      <a:lt2>
        <a:srgbClr val="777777"/>
      </a:lt2>
      <a:accent1>
        <a:srgbClr val="00CC00"/>
      </a:accent1>
      <a:accent2>
        <a:srgbClr val="FF822D"/>
      </a:accent2>
      <a:accent3>
        <a:srgbClr val="FFFFFF"/>
      </a:accent3>
      <a:accent4>
        <a:srgbClr val="000000"/>
      </a:accent4>
      <a:accent5>
        <a:srgbClr val="AAE2AA"/>
      </a:accent5>
      <a:accent6>
        <a:srgbClr val="E77528"/>
      </a:accent6>
      <a:hlink>
        <a:srgbClr val="FF63B1"/>
      </a:hlink>
      <a:folHlink>
        <a:srgbClr val="B2B2B2"/>
      </a:folHlink>
    </a:clrScheme>
    <a:fontScheme name="modele RJ">
      <a:majorFont>
        <a:latin typeface="Arial Narrow"/>
        <a:ea typeface="Arial Unicode MS"/>
        <a:cs typeface="Arial Unicode MS"/>
      </a:majorFont>
      <a:minorFont>
        <a:latin typeface="Arial Narrow"/>
        <a:ea typeface="Arial Unicode MS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odele RJ 1">
        <a:dk1>
          <a:srgbClr val="FC6600"/>
        </a:dk1>
        <a:lt1>
          <a:srgbClr val="C6FE82"/>
        </a:lt1>
        <a:dk2>
          <a:srgbClr val="FFFFFF"/>
        </a:dk2>
        <a:lt2>
          <a:srgbClr val="000000"/>
        </a:lt2>
        <a:accent1>
          <a:srgbClr val="00CC00"/>
        </a:accent1>
        <a:accent2>
          <a:srgbClr val="FF822D"/>
        </a:accent2>
        <a:accent3>
          <a:srgbClr val="DFFEC1"/>
        </a:accent3>
        <a:accent4>
          <a:srgbClr val="D75600"/>
        </a:accent4>
        <a:accent5>
          <a:srgbClr val="AAE2AA"/>
        </a:accent5>
        <a:accent6>
          <a:srgbClr val="E77528"/>
        </a:accent6>
        <a:hlink>
          <a:srgbClr val="FF63B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e RJ 2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00CC00"/>
        </a:accent1>
        <a:accent2>
          <a:srgbClr val="FF822D"/>
        </a:accent2>
        <a:accent3>
          <a:srgbClr val="FFFFFF"/>
        </a:accent3>
        <a:accent4>
          <a:srgbClr val="000000"/>
        </a:accent4>
        <a:accent5>
          <a:srgbClr val="AAE2AA"/>
        </a:accent5>
        <a:accent6>
          <a:srgbClr val="E77528"/>
        </a:accent6>
        <a:hlink>
          <a:srgbClr val="FF63B1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e RJ 3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e RJ 4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72CE86"/>
        </a:accent1>
        <a:accent2>
          <a:srgbClr val="F6B070"/>
        </a:accent2>
        <a:accent3>
          <a:srgbClr val="FFFFFF"/>
        </a:accent3>
        <a:accent4>
          <a:srgbClr val="000000"/>
        </a:accent4>
        <a:accent5>
          <a:srgbClr val="BCE3C3"/>
        </a:accent5>
        <a:accent6>
          <a:srgbClr val="DF9F65"/>
        </a:accent6>
        <a:hlink>
          <a:srgbClr val="EB9D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e RJ 5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F58F91"/>
        </a:accent1>
        <a:accent2>
          <a:srgbClr val="CE7162"/>
        </a:accent2>
        <a:accent3>
          <a:srgbClr val="FFFFFF"/>
        </a:accent3>
        <a:accent4>
          <a:srgbClr val="000000"/>
        </a:accent4>
        <a:accent5>
          <a:srgbClr val="F9C6C7"/>
        </a:accent5>
        <a:accent6>
          <a:srgbClr val="BA6658"/>
        </a:accent6>
        <a:hlink>
          <a:srgbClr val="F6CA7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e RJ 6">
        <a:dk1>
          <a:srgbClr val="000000"/>
        </a:dk1>
        <a:lt1>
          <a:srgbClr val="FFFFFF"/>
        </a:lt1>
        <a:dk2>
          <a:srgbClr val="000000"/>
        </a:dk2>
        <a:lt2>
          <a:srgbClr val="777777"/>
        </a:lt2>
        <a:accent1>
          <a:srgbClr val="FAB774"/>
        </a:accent1>
        <a:accent2>
          <a:srgbClr val="CBACD4"/>
        </a:accent2>
        <a:accent3>
          <a:srgbClr val="FFFFFF"/>
        </a:accent3>
        <a:accent4>
          <a:srgbClr val="000000"/>
        </a:accent4>
        <a:accent5>
          <a:srgbClr val="FCD8BC"/>
        </a:accent5>
        <a:accent6>
          <a:srgbClr val="B89BC0"/>
        </a:accent6>
        <a:hlink>
          <a:srgbClr val="C2EB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e RJ 7">
        <a:dk1>
          <a:srgbClr val="3B6147"/>
        </a:dk1>
        <a:lt1>
          <a:srgbClr val="CED5E8"/>
        </a:lt1>
        <a:dk2>
          <a:srgbClr val="FFFFFF"/>
        </a:dk2>
        <a:lt2>
          <a:srgbClr val="777777"/>
        </a:lt2>
        <a:accent1>
          <a:srgbClr val="FEA868"/>
        </a:accent1>
        <a:accent2>
          <a:srgbClr val="9AA8D0"/>
        </a:accent2>
        <a:accent3>
          <a:srgbClr val="E3E7F2"/>
        </a:accent3>
        <a:accent4>
          <a:srgbClr val="31523B"/>
        </a:accent4>
        <a:accent5>
          <a:srgbClr val="FED1B9"/>
        </a:accent5>
        <a:accent6>
          <a:srgbClr val="8B98BC"/>
        </a:accent6>
        <a:hlink>
          <a:srgbClr val="9CE157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e RJ 8">
        <a:dk1>
          <a:srgbClr val="2C395E"/>
        </a:dk1>
        <a:lt1>
          <a:srgbClr val="8798C7"/>
        </a:lt1>
        <a:dk2>
          <a:srgbClr val="FFFFFF"/>
        </a:dk2>
        <a:lt2>
          <a:srgbClr val="000000"/>
        </a:lt2>
        <a:accent1>
          <a:srgbClr val="FEE168"/>
        </a:accent1>
        <a:accent2>
          <a:srgbClr val="BAE482"/>
        </a:accent2>
        <a:accent3>
          <a:srgbClr val="C3CAE0"/>
        </a:accent3>
        <a:accent4>
          <a:srgbClr val="242F4F"/>
        </a:accent4>
        <a:accent5>
          <a:srgbClr val="FEEEB9"/>
        </a:accent5>
        <a:accent6>
          <a:srgbClr val="A8CF75"/>
        </a:accent6>
        <a:hlink>
          <a:srgbClr val="EFAD6B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Designs\modele RJ.pot</Template>
  <TotalTime>26649</TotalTime>
  <Words>2655</Words>
  <Application>Microsoft Office PowerPoint</Application>
  <PresentationFormat>Personnalisé</PresentationFormat>
  <Paragraphs>262</Paragraphs>
  <Slides>70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70</vt:i4>
      </vt:variant>
    </vt:vector>
  </HeadingPairs>
  <TitlesOfParts>
    <vt:vector size="71" baseType="lpstr">
      <vt:lpstr>modele RJ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  <vt:lpstr>Diapositive 23</vt:lpstr>
      <vt:lpstr>Diapositive 24</vt:lpstr>
      <vt:lpstr>Diapositive 25</vt:lpstr>
      <vt:lpstr>Diapositive 26</vt:lpstr>
      <vt:lpstr>Diapositive 27</vt:lpstr>
      <vt:lpstr>Diapositive 28</vt:lpstr>
      <vt:lpstr>Diapositive 29</vt:lpstr>
      <vt:lpstr>Diapositive 30</vt:lpstr>
      <vt:lpstr>Diapositive 31</vt:lpstr>
      <vt:lpstr>Diapositive 32</vt:lpstr>
      <vt:lpstr>Diapositive 33</vt:lpstr>
      <vt:lpstr>Diapositive 34</vt:lpstr>
      <vt:lpstr>Diapositive 35</vt:lpstr>
      <vt:lpstr>Diapositive 36</vt:lpstr>
      <vt:lpstr>Diapositive 37</vt:lpstr>
      <vt:lpstr>Diapositive 38</vt:lpstr>
      <vt:lpstr>Diapositive 39</vt:lpstr>
      <vt:lpstr>Diapositive 40</vt:lpstr>
      <vt:lpstr>Diapositive 41</vt:lpstr>
      <vt:lpstr>Diapositive 42</vt:lpstr>
      <vt:lpstr>Diapositive 43</vt:lpstr>
      <vt:lpstr>Diapositive 44</vt:lpstr>
      <vt:lpstr>Diapositive 45</vt:lpstr>
      <vt:lpstr>Diapositive 46</vt:lpstr>
      <vt:lpstr>Diapositive 47</vt:lpstr>
      <vt:lpstr>Diapositive 48</vt:lpstr>
      <vt:lpstr>Diapositive 49</vt:lpstr>
      <vt:lpstr>Diapositive 50</vt:lpstr>
      <vt:lpstr>Diapositive 51</vt:lpstr>
      <vt:lpstr>Diapositive 52</vt:lpstr>
      <vt:lpstr>Diapositive 53</vt:lpstr>
      <vt:lpstr>Diapositive 54</vt:lpstr>
      <vt:lpstr>Diapositive 55</vt:lpstr>
      <vt:lpstr>Diapositive 56</vt:lpstr>
      <vt:lpstr>Diapositive 57</vt:lpstr>
      <vt:lpstr>Diapositive 58</vt:lpstr>
      <vt:lpstr>Diapositive 59</vt:lpstr>
      <vt:lpstr>Diapositive 60</vt:lpstr>
      <vt:lpstr>Diapositive 61</vt:lpstr>
      <vt:lpstr>Diapositive 62</vt:lpstr>
      <vt:lpstr>Diapositive 63</vt:lpstr>
      <vt:lpstr>Diapositive 64</vt:lpstr>
      <vt:lpstr>Diapositive 65</vt:lpstr>
      <vt:lpstr>Diapositive 66</vt:lpstr>
      <vt:lpstr>Diapositive 67</vt:lpstr>
      <vt:lpstr>Diapositive 68</vt:lpstr>
      <vt:lpstr>Diapositive 69</vt:lpstr>
      <vt:lpstr>Diapositive 70</vt:lpstr>
    </vt:vector>
  </TitlesOfParts>
  <Company>Ministère équipement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VoisinG</dc:creator>
  <cp:lastModifiedBy>Romuald</cp:lastModifiedBy>
  <cp:revision>2276</cp:revision>
  <cp:lastPrinted>2016-11-22T12:15:18Z</cp:lastPrinted>
  <dcterms:created xsi:type="dcterms:W3CDTF">2007-09-04T06:46:58Z</dcterms:created>
  <dcterms:modified xsi:type="dcterms:W3CDTF">2020-04-29T11:39:37Z</dcterms:modified>
</cp:coreProperties>
</file>